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handoutMasterIdLst>
    <p:handoutMasterId r:id="rId26"/>
  </p:handoutMasterIdLst>
  <p:sldIdLst>
    <p:sldId id="256" r:id="rId2"/>
    <p:sldId id="312" r:id="rId3"/>
    <p:sldId id="314" r:id="rId4"/>
    <p:sldId id="365" r:id="rId5"/>
    <p:sldId id="362" r:id="rId6"/>
    <p:sldId id="366" r:id="rId7"/>
    <p:sldId id="367" r:id="rId8"/>
    <p:sldId id="313" r:id="rId9"/>
    <p:sldId id="315" r:id="rId10"/>
    <p:sldId id="316" r:id="rId11"/>
    <p:sldId id="317" r:id="rId12"/>
    <p:sldId id="361" r:id="rId13"/>
    <p:sldId id="364" r:id="rId14"/>
    <p:sldId id="368" r:id="rId15"/>
    <p:sldId id="370" r:id="rId16"/>
    <p:sldId id="371" r:id="rId17"/>
    <p:sldId id="360" r:id="rId18"/>
    <p:sldId id="372" r:id="rId19"/>
    <p:sldId id="373" r:id="rId20"/>
    <p:sldId id="374" r:id="rId21"/>
    <p:sldId id="379" r:id="rId22"/>
    <p:sldId id="378" r:id="rId23"/>
    <p:sldId id="37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649" autoAdjust="0"/>
    <p:restoredTop sz="95867" autoAdjust="0"/>
  </p:normalViewPr>
  <p:slideViewPr>
    <p:cSldViewPr snapToGrid="0">
      <p:cViewPr varScale="1">
        <p:scale>
          <a:sx n="70" d="100"/>
          <a:sy n="70" d="100"/>
        </p:scale>
        <p:origin x="72" y="786"/>
      </p:cViewPr>
      <p:guideLst/>
    </p:cSldViewPr>
  </p:slideViewPr>
  <p:outlineViewPr>
    <p:cViewPr>
      <p:scale>
        <a:sx n="33" d="100"/>
        <a:sy n="33" d="100"/>
      </p:scale>
      <p:origin x="0" y="-13113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5" d="100"/>
        <a:sy n="95" d="100"/>
      </p:scale>
      <p:origin x="0" y="-2346"/>
    </p:cViewPr>
  </p:sorterViewPr>
  <p:notesViewPr>
    <p:cSldViewPr snapToGrid="0">
      <p:cViewPr varScale="1">
        <p:scale>
          <a:sx n="63" d="100"/>
          <a:sy n="63" d="100"/>
        </p:scale>
        <p:origin x="1623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4D46474-6710-4526-90D3-1D13C3628015}" type="doc">
      <dgm:prSet loTypeId="urn:microsoft.com/office/officeart/2005/8/layout/radial1" loCatId="cycle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lang="en-CA"/>
        </a:p>
      </dgm:t>
    </dgm:pt>
    <dgm:pt modelId="{5E50DA4E-08BF-48F6-A9EE-1451DC4F3572}">
      <dgm:prSet phldrT="[Text]" custT="1"/>
      <dgm:spPr/>
      <dgm:t>
        <a:bodyPr/>
        <a:lstStyle/>
        <a:p>
          <a:r>
            <a:rPr lang="en-CA" sz="20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rPr>
            <a:t>Project Leader Sources of Power</a:t>
          </a:r>
          <a:endParaRPr lang="en-CA" sz="1400" b="1" dirty="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a:endParaRPr>
        </a:p>
      </dgm:t>
    </dgm:pt>
    <dgm:pt modelId="{46AD495A-8B49-4BDC-B90E-398B4A27777E}" type="parTrans" cxnId="{E454D02D-4B80-47D5-8FD0-C82A9B6FF193}">
      <dgm:prSet/>
      <dgm:spPr/>
      <dgm:t>
        <a:bodyPr/>
        <a:lstStyle/>
        <a:p>
          <a:endParaRPr lang="en-CA" sz="900"/>
        </a:p>
      </dgm:t>
    </dgm:pt>
    <dgm:pt modelId="{C135F7CC-AF13-4D95-9CD7-F56AA535A44C}" type="sibTrans" cxnId="{E454D02D-4B80-47D5-8FD0-C82A9B6FF193}">
      <dgm:prSet/>
      <dgm:spPr/>
      <dgm:t>
        <a:bodyPr/>
        <a:lstStyle/>
        <a:p>
          <a:endParaRPr lang="en-CA" sz="900"/>
        </a:p>
      </dgm:t>
    </dgm:pt>
    <dgm:pt modelId="{7FC697C2-8C7C-4C58-AFF6-275A9B52988A}">
      <dgm:prSet phldrT="[Text]" custT="1"/>
      <dgm:spPr/>
      <dgm:t>
        <a:bodyPr/>
        <a:lstStyle/>
        <a:p>
          <a:r>
            <a:rPr lang="en-CA" sz="24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rPr>
            <a:t>Reward</a:t>
          </a:r>
          <a:endParaRPr lang="en-CA" sz="1100" b="1" dirty="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a:endParaRPr>
        </a:p>
      </dgm:t>
    </dgm:pt>
    <dgm:pt modelId="{7EE4C72E-3271-4A03-992C-2D64710255DA}" type="parTrans" cxnId="{ADDD270D-BD21-4B3A-B739-B5B6866A9115}">
      <dgm:prSet custT="1"/>
      <dgm:spPr/>
      <dgm:t>
        <a:bodyPr/>
        <a:lstStyle/>
        <a:p>
          <a:endParaRPr lang="en-CA" sz="900"/>
        </a:p>
      </dgm:t>
    </dgm:pt>
    <dgm:pt modelId="{5CFBE99A-6EE5-4C7F-A331-850B3E9B1A3A}" type="sibTrans" cxnId="{ADDD270D-BD21-4B3A-B739-B5B6866A9115}">
      <dgm:prSet/>
      <dgm:spPr/>
      <dgm:t>
        <a:bodyPr/>
        <a:lstStyle/>
        <a:p>
          <a:endParaRPr lang="en-CA" sz="900"/>
        </a:p>
      </dgm:t>
    </dgm:pt>
    <dgm:pt modelId="{2B34EA46-DA26-4D7E-B72D-1F44F80F07C0}">
      <dgm:prSet phldrT="[Text]" custT="1"/>
      <dgm:spPr/>
      <dgm:t>
        <a:bodyPr/>
        <a:lstStyle/>
        <a:p>
          <a:r>
            <a:rPr lang="en-CA" sz="20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rPr>
            <a:t>Coercive</a:t>
          </a:r>
          <a:endParaRPr lang="en-CA" sz="1100" b="1" dirty="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a:endParaRPr>
        </a:p>
      </dgm:t>
    </dgm:pt>
    <dgm:pt modelId="{C091F0B1-E13C-4B1D-91AE-D07880F128A9}" type="parTrans" cxnId="{868A6696-23B8-440F-86E7-FAE8E4C1B927}">
      <dgm:prSet custT="1"/>
      <dgm:spPr/>
      <dgm:t>
        <a:bodyPr/>
        <a:lstStyle/>
        <a:p>
          <a:endParaRPr lang="en-CA" sz="900"/>
        </a:p>
      </dgm:t>
    </dgm:pt>
    <dgm:pt modelId="{9DA7E317-CCCC-4215-BF4B-7624CAD2F694}" type="sibTrans" cxnId="{868A6696-23B8-440F-86E7-FAE8E4C1B927}">
      <dgm:prSet/>
      <dgm:spPr/>
      <dgm:t>
        <a:bodyPr/>
        <a:lstStyle/>
        <a:p>
          <a:endParaRPr lang="en-CA" sz="900"/>
        </a:p>
      </dgm:t>
    </dgm:pt>
    <dgm:pt modelId="{41497CFC-FDB0-46BA-8D7F-F67A53681B03}">
      <dgm:prSet phldrT="[Text]" custT="1"/>
      <dgm:spPr/>
      <dgm:t>
        <a:bodyPr/>
        <a:lstStyle/>
        <a:p>
          <a:r>
            <a:rPr lang="en-CA" sz="16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rPr>
            <a:t>Information</a:t>
          </a:r>
          <a:endParaRPr lang="en-CA" sz="1100" b="1" dirty="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a:endParaRPr>
        </a:p>
      </dgm:t>
    </dgm:pt>
    <dgm:pt modelId="{690828EC-164A-484C-B182-89CD6F14C66B}" type="parTrans" cxnId="{2B280C89-F7FF-4E67-9127-EFD3765C6EEA}">
      <dgm:prSet custT="1"/>
      <dgm:spPr/>
      <dgm:t>
        <a:bodyPr/>
        <a:lstStyle/>
        <a:p>
          <a:endParaRPr lang="en-CA" sz="900"/>
        </a:p>
      </dgm:t>
    </dgm:pt>
    <dgm:pt modelId="{4F9A9022-EE93-4F6A-90D5-FDE1AF0897C6}" type="sibTrans" cxnId="{2B280C89-F7FF-4E67-9127-EFD3765C6EEA}">
      <dgm:prSet/>
      <dgm:spPr/>
      <dgm:t>
        <a:bodyPr/>
        <a:lstStyle/>
        <a:p>
          <a:endParaRPr lang="en-CA" sz="900"/>
        </a:p>
      </dgm:t>
    </dgm:pt>
    <dgm:pt modelId="{8EB586E1-480D-42F1-8DFE-F5B98B7A31D7}">
      <dgm:prSet phldrT="[Text]" custT="1"/>
      <dgm:spPr/>
      <dgm:t>
        <a:bodyPr/>
        <a:lstStyle/>
        <a:p>
          <a:r>
            <a:rPr lang="en-CA" sz="20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rPr>
            <a:t>Expertise</a:t>
          </a:r>
          <a:endParaRPr lang="en-CA" sz="1100" b="1" dirty="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a:endParaRPr>
        </a:p>
      </dgm:t>
    </dgm:pt>
    <dgm:pt modelId="{2667AEE6-DDA9-4419-B448-18810F7758B5}" type="parTrans" cxnId="{916D4F51-45BA-45E4-B06F-478C7EB02C59}">
      <dgm:prSet custT="1"/>
      <dgm:spPr/>
      <dgm:t>
        <a:bodyPr/>
        <a:lstStyle/>
        <a:p>
          <a:endParaRPr lang="en-CA" sz="900"/>
        </a:p>
      </dgm:t>
    </dgm:pt>
    <dgm:pt modelId="{2D590A96-A16C-4EB3-AD88-01CA68594F9F}" type="sibTrans" cxnId="{916D4F51-45BA-45E4-B06F-478C7EB02C59}">
      <dgm:prSet/>
      <dgm:spPr/>
      <dgm:t>
        <a:bodyPr/>
        <a:lstStyle/>
        <a:p>
          <a:endParaRPr lang="en-CA" sz="900"/>
        </a:p>
      </dgm:t>
    </dgm:pt>
    <dgm:pt modelId="{D7FBC8F0-F996-402B-9A9C-A50F99828EB8}">
      <dgm:prSet phldrT="[Text]" custT="1"/>
      <dgm:spPr/>
      <dgm:t>
        <a:bodyPr/>
        <a:lstStyle/>
        <a:p>
          <a:r>
            <a:rPr lang="en-CA" sz="20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rPr>
            <a:t>Referent</a:t>
          </a:r>
          <a:endParaRPr lang="en-CA" sz="900" b="1" dirty="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a:endParaRPr>
        </a:p>
      </dgm:t>
    </dgm:pt>
    <dgm:pt modelId="{109F2051-5C34-4EEC-BBF1-B3D9331F8488}" type="parTrans" cxnId="{0ED92A7C-24CC-4604-8C85-10785FC758AA}">
      <dgm:prSet custT="1"/>
      <dgm:spPr/>
      <dgm:t>
        <a:bodyPr/>
        <a:lstStyle/>
        <a:p>
          <a:endParaRPr lang="en-CA" sz="900"/>
        </a:p>
      </dgm:t>
    </dgm:pt>
    <dgm:pt modelId="{1F2334F8-2740-4F11-A554-2CF8F2332322}" type="sibTrans" cxnId="{0ED92A7C-24CC-4604-8C85-10785FC758AA}">
      <dgm:prSet/>
      <dgm:spPr/>
      <dgm:t>
        <a:bodyPr/>
        <a:lstStyle/>
        <a:p>
          <a:endParaRPr lang="en-CA" sz="900"/>
        </a:p>
      </dgm:t>
    </dgm:pt>
    <dgm:pt modelId="{3F5ACB02-9B47-4DE5-9496-54193558DADB}">
      <dgm:prSet phldrT="[Text]" custT="1"/>
      <dgm:spPr/>
      <dgm:t>
        <a:bodyPr/>
        <a:lstStyle/>
        <a:p>
          <a:r>
            <a:rPr lang="en-CA" sz="18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rPr>
            <a:t>Legitimate</a:t>
          </a:r>
          <a:endParaRPr lang="en-CA" sz="1100" b="1" dirty="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a:endParaRPr>
        </a:p>
      </dgm:t>
    </dgm:pt>
    <dgm:pt modelId="{7844B83E-1562-487F-A30C-352E72E1D64D}" type="parTrans" cxnId="{039B4BFB-FA73-4DFD-8409-5FB6F1920E62}">
      <dgm:prSet custT="1"/>
      <dgm:spPr/>
      <dgm:t>
        <a:bodyPr/>
        <a:lstStyle/>
        <a:p>
          <a:endParaRPr lang="en-CA" sz="900"/>
        </a:p>
      </dgm:t>
    </dgm:pt>
    <dgm:pt modelId="{ECC3AE23-6148-4297-8371-3B68C72C128B}" type="sibTrans" cxnId="{039B4BFB-FA73-4DFD-8409-5FB6F1920E62}">
      <dgm:prSet/>
      <dgm:spPr/>
      <dgm:t>
        <a:bodyPr/>
        <a:lstStyle/>
        <a:p>
          <a:endParaRPr lang="en-CA" sz="900"/>
        </a:p>
      </dgm:t>
    </dgm:pt>
    <dgm:pt modelId="{EB1942D4-6551-413F-9F77-205FCE9C944B}" type="pres">
      <dgm:prSet presAssocID="{F4D46474-6710-4526-90D3-1D13C3628015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8A5B1DD5-BDAC-4F02-AAA3-C78B2AF5C911}" type="pres">
      <dgm:prSet presAssocID="{5E50DA4E-08BF-48F6-A9EE-1451DC4F3572}" presName="centerShape" presStyleLbl="node0" presStyleIdx="0" presStyleCnt="1"/>
      <dgm:spPr/>
    </dgm:pt>
    <dgm:pt modelId="{6DA112ED-A3C4-42DA-83B2-18AAC21F4777}" type="pres">
      <dgm:prSet presAssocID="{7844B83E-1562-487F-A30C-352E72E1D64D}" presName="Name9" presStyleLbl="parChTrans1D2" presStyleIdx="0" presStyleCnt="6"/>
      <dgm:spPr/>
    </dgm:pt>
    <dgm:pt modelId="{6FC43801-FBB2-45FC-810B-42462B363665}" type="pres">
      <dgm:prSet presAssocID="{7844B83E-1562-487F-A30C-352E72E1D64D}" presName="connTx" presStyleLbl="parChTrans1D2" presStyleIdx="0" presStyleCnt="6"/>
      <dgm:spPr/>
    </dgm:pt>
    <dgm:pt modelId="{AF1B0FFF-5163-441B-A844-B9088F267F19}" type="pres">
      <dgm:prSet presAssocID="{3F5ACB02-9B47-4DE5-9496-54193558DADB}" presName="node" presStyleLbl="node1" presStyleIdx="0" presStyleCnt="6">
        <dgm:presLayoutVars>
          <dgm:bulletEnabled val="1"/>
        </dgm:presLayoutVars>
      </dgm:prSet>
      <dgm:spPr/>
    </dgm:pt>
    <dgm:pt modelId="{F4720BBE-948E-4D0F-A6A1-6733C0763F83}" type="pres">
      <dgm:prSet presAssocID="{7EE4C72E-3271-4A03-992C-2D64710255DA}" presName="Name9" presStyleLbl="parChTrans1D2" presStyleIdx="1" presStyleCnt="6"/>
      <dgm:spPr/>
    </dgm:pt>
    <dgm:pt modelId="{DF3C631F-5971-448D-A45B-23B1D51409CE}" type="pres">
      <dgm:prSet presAssocID="{7EE4C72E-3271-4A03-992C-2D64710255DA}" presName="connTx" presStyleLbl="parChTrans1D2" presStyleIdx="1" presStyleCnt="6"/>
      <dgm:spPr/>
    </dgm:pt>
    <dgm:pt modelId="{4D9A8BE7-C736-41EC-8CA2-06AD7ED32B00}" type="pres">
      <dgm:prSet presAssocID="{7FC697C2-8C7C-4C58-AFF6-275A9B52988A}" presName="node" presStyleLbl="node1" presStyleIdx="1" presStyleCnt="6">
        <dgm:presLayoutVars>
          <dgm:bulletEnabled val="1"/>
        </dgm:presLayoutVars>
      </dgm:prSet>
      <dgm:spPr/>
    </dgm:pt>
    <dgm:pt modelId="{A45FB7EE-7EC3-40CF-BCE9-272F54B753E6}" type="pres">
      <dgm:prSet presAssocID="{C091F0B1-E13C-4B1D-91AE-D07880F128A9}" presName="Name9" presStyleLbl="parChTrans1D2" presStyleIdx="2" presStyleCnt="6"/>
      <dgm:spPr/>
    </dgm:pt>
    <dgm:pt modelId="{BF04FE5A-DBAE-455C-B918-89B17766289A}" type="pres">
      <dgm:prSet presAssocID="{C091F0B1-E13C-4B1D-91AE-D07880F128A9}" presName="connTx" presStyleLbl="parChTrans1D2" presStyleIdx="2" presStyleCnt="6"/>
      <dgm:spPr/>
    </dgm:pt>
    <dgm:pt modelId="{57B52012-86A2-4423-9B0A-453A3D71D416}" type="pres">
      <dgm:prSet presAssocID="{2B34EA46-DA26-4D7E-B72D-1F44F80F07C0}" presName="node" presStyleLbl="node1" presStyleIdx="2" presStyleCnt="6">
        <dgm:presLayoutVars>
          <dgm:bulletEnabled val="1"/>
        </dgm:presLayoutVars>
      </dgm:prSet>
      <dgm:spPr/>
    </dgm:pt>
    <dgm:pt modelId="{F79EC495-857F-4BDD-B085-97AA39B8B7B9}" type="pres">
      <dgm:prSet presAssocID="{690828EC-164A-484C-B182-89CD6F14C66B}" presName="Name9" presStyleLbl="parChTrans1D2" presStyleIdx="3" presStyleCnt="6"/>
      <dgm:spPr/>
    </dgm:pt>
    <dgm:pt modelId="{8CAB8F34-2F35-4898-9FE3-6A526279D23D}" type="pres">
      <dgm:prSet presAssocID="{690828EC-164A-484C-B182-89CD6F14C66B}" presName="connTx" presStyleLbl="parChTrans1D2" presStyleIdx="3" presStyleCnt="6"/>
      <dgm:spPr/>
    </dgm:pt>
    <dgm:pt modelId="{121D9695-8092-49B4-82AF-CE95FE07A3FA}" type="pres">
      <dgm:prSet presAssocID="{41497CFC-FDB0-46BA-8D7F-F67A53681B03}" presName="node" presStyleLbl="node1" presStyleIdx="3" presStyleCnt="6">
        <dgm:presLayoutVars>
          <dgm:bulletEnabled val="1"/>
        </dgm:presLayoutVars>
      </dgm:prSet>
      <dgm:spPr/>
    </dgm:pt>
    <dgm:pt modelId="{DF3AE8E3-044E-46C0-B5F8-98006853079E}" type="pres">
      <dgm:prSet presAssocID="{2667AEE6-DDA9-4419-B448-18810F7758B5}" presName="Name9" presStyleLbl="parChTrans1D2" presStyleIdx="4" presStyleCnt="6"/>
      <dgm:spPr/>
    </dgm:pt>
    <dgm:pt modelId="{E57C547E-ED9F-4459-B7F7-1583564A6D35}" type="pres">
      <dgm:prSet presAssocID="{2667AEE6-DDA9-4419-B448-18810F7758B5}" presName="connTx" presStyleLbl="parChTrans1D2" presStyleIdx="4" presStyleCnt="6"/>
      <dgm:spPr/>
    </dgm:pt>
    <dgm:pt modelId="{707B8F16-7B09-4787-AE32-E2538E602623}" type="pres">
      <dgm:prSet presAssocID="{8EB586E1-480D-42F1-8DFE-F5B98B7A31D7}" presName="node" presStyleLbl="node1" presStyleIdx="4" presStyleCnt="6">
        <dgm:presLayoutVars>
          <dgm:bulletEnabled val="1"/>
        </dgm:presLayoutVars>
      </dgm:prSet>
      <dgm:spPr/>
    </dgm:pt>
    <dgm:pt modelId="{C33ACD05-04D9-499E-ABF2-B2E0CEAED6CF}" type="pres">
      <dgm:prSet presAssocID="{109F2051-5C34-4EEC-BBF1-B3D9331F8488}" presName="Name9" presStyleLbl="parChTrans1D2" presStyleIdx="5" presStyleCnt="6"/>
      <dgm:spPr/>
    </dgm:pt>
    <dgm:pt modelId="{5A6E0855-4E0B-4777-B64F-D74FA8EC62DD}" type="pres">
      <dgm:prSet presAssocID="{109F2051-5C34-4EEC-BBF1-B3D9331F8488}" presName="connTx" presStyleLbl="parChTrans1D2" presStyleIdx="5" presStyleCnt="6"/>
      <dgm:spPr/>
    </dgm:pt>
    <dgm:pt modelId="{8F1F77AD-200F-4D75-BA0D-8F1B194DFDB2}" type="pres">
      <dgm:prSet presAssocID="{D7FBC8F0-F996-402B-9A9C-A50F99828EB8}" presName="node" presStyleLbl="node1" presStyleIdx="5" presStyleCnt="6">
        <dgm:presLayoutVars>
          <dgm:bulletEnabled val="1"/>
        </dgm:presLayoutVars>
      </dgm:prSet>
      <dgm:spPr/>
    </dgm:pt>
  </dgm:ptLst>
  <dgm:cxnLst>
    <dgm:cxn modelId="{ADDD270D-BD21-4B3A-B739-B5B6866A9115}" srcId="{5E50DA4E-08BF-48F6-A9EE-1451DC4F3572}" destId="{7FC697C2-8C7C-4C58-AFF6-275A9B52988A}" srcOrd="1" destOrd="0" parTransId="{7EE4C72E-3271-4A03-992C-2D64710255DA}" sibTransId="{5CFBE99A-6EE5-4C7F-A331-850B3E9B1A3A}"/>
    <dgm:cxn modelId="{33485318-D78C-45E3-B7D3-E818B4DD3222}" type="presOf" srcId="{7FC697C2-8C7C-4C58-AFF6-275A9B52988A}" destId="{4D9A8BE7-C736-41EC-8CA2-06AD7ED32B00}" srcOrd="0" destOrd="0" presId="urn:microsoft.com/office/officeart/2005/8/layout/radial1"/>
    <dgm:cxn modelId="{2D12B71F-BEBE-4E05-BC77-0CC353A02657}" type="presOf" srcId="{8EB586E1-480D-42F1-8DFE-F5B98B7A31D7}" destId="{707B8F16-7B09-4787-AE32-E2538E602623}" srcOrd="0" destOrd="0" presId="urn:microsoft.com/office/officeart/2005/8/layout/radial1"/>
    <dgm:cxn modelId="{F6DB462A-73CD-45FD-A173-5309EB4E6BF9}" type="presOf" srcId="{7844B83E-1562-487F-A30C-352E72E1D64D}" destId="{6FC43801-FBB2-45FC-810B-42462B363665}" srcOrd="1" destOrd="0" presId="urn:microsoft.com/office/officeart/2005/8/layout/radial1"/>
    <dgm:cxn modelId="{FC94AC2C-FA74-4213-BF86-9A1065AEF1EA}" type="presOf" srcId="{7EE4C72E-3271-4A03-992C-2D64710255DA}" destId="{DF3C631F-5971-448D-A45B-23B1D51409CE}" srcOrd="1" destOrd="0" presId="urn:microsoft.com/office/officeart/2005/8/layout/radial1"/>
    <dgm:cxn modelId="{E454D02D-4B80-47D5-8FD0-C82A9B6FF193}" srcId="{F4D46474-6710-4526-90D3-1D13C3628015}" destId="{5E50DA4E-08BF-48F6-A9EE-1451DC4F3572}" srcOrd="0" destOrd="0" parTransId="{46AD495A-8B49-4BDC-B90E-398B4A27777E}" sibTransId="{C135F7CC-AF13-4D95-9CD7-F56AA535A44C}"/>
    <dgm:cxn modelId="{29C4902F-EA69-40EF-95EE-A06A4594603F}" type="presOf" srcId="{5E50DA4E-08BF-48F6-A9EE-1451DC4F3572}" destId="{8A5B1DD5-BDAC-4F02-AAA3-C78B2AF5C911}" srcOrd="0" destOrd="0" presId="urn:microsoft.com/office/officeart/2005/8/layout/radial1"/>
    <dgm:cxn modelId="{EBE01F62-AFA7-4395-92C7-9598B09948FB}" type="presOf" srcId="{690828EC-164A-484C-B182-89CD6F14C66B}" destId="{8CAB8F34-2F35-4898-9FE3-6A526279D23D}" srcOrd="1" destOrd="0" presId="urn:microsoft.com/office/officeart/2005/8/layout/radial1"/>
    <dgm:cxn modelId="{9B65CA64-32F5-490D-976C-D7B7426121C2}" type="presOf" srcId="{3F5ACB02-9B47-4DE5-9496-54193558DADB}" destId="{AF1B0FFF-5163-441B-A844-B9088F267F19}" srcOrd="0" destOrd="0" presId="urn:microsoft.com/office/officeart/2005/8/layout/radial1"/>
    <dgm:cxn modelId="{7811BA49-FF67-4725-9EA5-CAF5206D8451}" type="presOf" srcId="{2667AEE6-DDA9-4419-B448-18810F7758B5}" destId="{DF3AE8E3-044E-46C0-B5F8-98006853079E}" srcOrd="0" destOrd="0" presId="urn:microsoft.com/office/officeart/2005/8/layout/radial1"/>
    <dgm:cxn modelId="{686FAA6E-155C-4F12-805D-B6649C9BEB10}" type="presOf" srcId="{109F2051-5C34-4EEC-BBF1-B3D9331F8488}" destId="{C33ACD05-04D9-499E-ABF2-B2E0CEAED6CF}" srcOrd="0" destOrd="0" presId="urn:microsoft.com/office/officeart/2005/8/layout/radial1"/>
    <dgm:cxn modelId="{916D4F51-45BA-45E4-B06F-478C7EB02C59}" srcId="{5E50DA4E-08BF-48F6-A9EE-1451DC4F3572}" destId="{8EB586E1-480D-42F1-8DFE-F5B98B7A31D7}" srcOrd="4" destOrd="0" parTransId="{2667AEE6-DDA9-4419-B448-18810F7758B5}" sibTransId="{2D590A96-A16C-4EB3-AD88-01CA68594F9F}"/>
    <dgm:cxn modelId="{33EAC073-1810-4721-9640-708B6FBA8163}" type="presOf" srcId="{D7FBC8F0-F996-402B-9A9C-A50F99828EB8}" destId="{8F1F77AD-200F-4D75-BA0D-8F1B194DFDB2}" srcOrd="0" destOrd="0" presId="urn:microsoft.com/office/officeart/2005/8/layout/radial1"/>
    <dgm:cxn modelId="{2CCE2077-3FFD-417F-8CED-E07DDC1A0729}" type="presOf" srcId="{2667AEE6-DDA9-4419-B448-18810F7758B5}" destId="{E57C547E-ED9F-4459-B7F7-1583564A6D35}" srcOrd="1" destOrd="0" presId="urn:microsoft.com/office/officeart/2005/8/layout/radial1"/>
    <dgm:cxn modelId="{0ED92A7C-24CC-4604-8C85-10785FC758AA}" srcId="{5E50DA4E-08BF-48F6-A9EE-1451DC4F3572}" destId="{D7FBC8F0-F996-402B-9A9C-A50F99828EB8}" srcOrd="5" destOrd="0" parTransId="{109F2051-5C34-4EEC-BBF1-B3D9331F8488}" sibTransId="{1F2334F8-2740-4F11-A554-2CF8F2332322}"/>
    <dgm:cxn modelId="{654F1484-8972-4A40-976D-631857993C0A}" type="presOf" srcId="{C091F0B1-E13C-4B1D-91AE-D07880F128A9}" destId="{A45FB7EE-7EC3-40CF-BCE9-272F54B753E6}" srcOrd="0" destOrd="0" presId="urn:microsoft.com/office/officeart/2005/8/layout/radial1"/>
    <dgm:cxn modelId="{91D4F588-3F14-4F6E-8473-047D770CEB96}" type="presOf" srcId="{7EE4C72E-3271-4A03-992C-2D64710255DA}" destId="{F4720BBE-948E-4D0F-A6A1-6733C0763F83}" srcOrd="0" destOrd="0" presId="urn:microsoft.com/office/officeart/2005/8/layout/radial1"/>
    <dgm:cxn modelId="{2B280C89-F7FF-4E67-9127-EFD3765C6EEA}" srcId="{5E50DA4E-08BF-48F6-A9EE-1451DC4F3572}" destId="{41497CFC-FDB0-46BA-8D7F-F67A53681B03}" srcOrd="3" destOrd="0" parTransId="{690828EC-164A-484C-B182-89CD6F14C66B}" sibTransId="{4F9A9022-EE93-4F6A-90D5-FDE1AF0897C6}"/>
    <dgm:cxn modelId="{C3DA278D-317D-4481-AD0E-13F58268A3C4}" type="presOf" srcId="{C091F0B1-E13C-4B1D-91AE-D07880F128A9}" destId="{BF04FE5A-DBAE-455C-B918-89B17766289A}" srcOrd="1" destOrd="0" presId="urn:microsoft.com/office/officeart/2005/8/layout/radial1"/>
    <dgm:cxn modelId="{868A6696-23B8-440F-86E7-FAE8E4C1B927}" srcId="{5E50DA4E-08BF-48F6-A9EE-1451DC4F3572}" destId="{2B34EA46-DA26-4D7E-B72D-1F44F80F07C0}" srcOrd="2" destOrd="0" parTransId="{C091F0B1-E13C-4B1D-91AE-D07880F128A9}" sibTransId="{9DA7E317-CCCC-4215-BF4B-7624CAD2F694}"/>
    <dgm:cxn modelId="{DA442AAA-241B-4F74-9601-4B4FC0BE5AAB}" type="presOf" srcId="{690828EC-164A-484C-B182-89CD6F14C66B}" destId="{F79EC495-857F-4BDD-B085-97AA39B8B7B9}" srcOrd="0" destOrd="0" presId="urn:microsoft.com/office/officeart/2005/8/layout/radial1"/>
    <dgm:cxn modelId="{AAA76CB1-EFC3-4FD7-ADFA-223258A9B1EB}" type="presOf" srcId="{7844B83E-1562-487F-A30C-352E72E1D64D}" destId="{6DA112ED-A3C4-42DA-83B2-18AAC21F4777}" srcOrd="0" destOrd="0" presId="urn:microsoft.com/office/officeart/2005/8/layout/radial1"/>
    <dgm:cxn modelId="{9C07A1D7-82AA-4F9B-8141-D763B1D0F527}" type="presOf" srcId="{109F2051-5C34-4EEC-BBF1-B3D9331F8488}" destId="{5A6E0855-4E0B-4777-B64F-D74FA8EC62DD}" srcOrd="1" destOrd="0" presId="urn:microsoft.com/office/officeart/2005/8/layout/radial1"/>
    <dgm:cxn modelId="{FB3AE1F8-BDE2-45CC-9AF7-B5A547895A5F}" type="presOf" srcId="{41497CFC-FDB0-46BA-8D7F-F67A53681B03}" destId="{121D9695-8092-49B4-82AF-CE95FE07A3FA}" srcOrd="0" destOrd="0" presId="urn:microsoft.com/office/officeart/2005/8/layout/radial1"/>
    <dgm:cxn modelId="{039B4BFB-FA73-4DFD-8409-5FB6F1920E62}" srcId="{5E50DA4E-08BF-48F6-A9EE-1451DC4F3572}" destId="{3F5ACB02-9B47-4DE5-9496-54193558DADB}" srcOrd="0" destOrd="0" parTransId="{7844B83E-1562-487F-A30C-352E72E1D64D}" sibTransId="{ECC3AE23-6148-4297-8371-3B68C72C128B}"/>
    <dgm:cxn modelId="{48C47CFC-76B8-4CD8-9555-6254E8FE2FCA}" type="presOf" srcId="{F4D46474-6710-4526-90D3-1D13C3628015}" destId="{EB1942D4-6551-413F-9F77-205FCE9C944B}" srcOrd="0" destOrd="0" presId="urn:microsoft.com/office/officeart/2005/8/layout/radial1"/>
    <dgm:cxn modelId="{03C6C3FF-5EEA-4E9A-A36F-996EB08ED26E}" type="presOf" srcId="{2B34EA46-DA26-4D7E-B72D-1F44F80F07C0}" destId="{57B52012-86A2-4423-9B0A-453A3D71D416}" srcOrd="0" destOrd="0" presId="urn:microsoft.com/office/officeart/2005/8/layout/radial1"/>
    <dgm:cxn modelId="{F7108C84-4835-461C-8FD6-B90833508E05}" type="presParOf" srcId="{EB1942D4-6551-413F-9F77-205FCE9C944B}" destId="{8A5B1DD5-BDAC-4F02-AAA3-C78B2AF5C911}" srcOrd="0" destOrd="0" presId="urn:microsoft.com/office/officeart/2005/8/layout/radial1"/>
    <dgm:cxn modelId="{C4CCE2A8-AE8F-4A72-A47E-42227663A0A1}" type="presParOf" srcId="{EB1942D4-6551-413F-9F77-205FCE9C944B}" destId="{6DA112ED-A3C4-42DA-83B2-18AAC21F4777}" srcOrd="1" destOrd="0" presId="urn:microsoft.com/office/officeart/2005/8/layout/radial1"/>
    <dgm:cxn modelId="{7672D3A3-538D-4857-8039-731A9D68354C}" type="presParOf" srcId="{6DA112ED-A3C4-42DA-83B2-18AAC21F4777}" destId="{6FC43801-FBB2-45FC-810B-42462B363665}" srcOrd="0" destOrd="0" presId="urn:microsoft.com/office/officeart/2005/8/layout/radial1"/>
    <dgm:cxn modelId="{00BAD7BC-776A-481A-B9AE-3EC05EE6A029}" type="presParOf" srcId="{EB1942D4-6551-413F-9F77-205FCE9C944B}" destId="{AF1B0FFF-5163-441B-A844-B9088F267F19}" srcOrd="2" destOrd="0" presId="urn:microsoft.com/office/officeart/2005/8/layout/radial1"/>
    <dgm:cxn modelId="{F6201F3C-1E2D-4E31-AB97-161E8833C9E7}" type="presParOf" srcId="{EB1942D4-6551-413F-9F77-205FCE9C944B}" destId="{F4720BBE-948E-4D0F-A6A1-6733C0763F83}" srcOrd="3" destOrd="0" presId="urn:microsoft.com/office/officeart/2005/8/layout/radial1"/>
    <dgm:cxn modelId="{7862D13B-85DE-4C5F-975D-AA7650839AFB}" type="presParOf" srcId="{F4720BBE-948E-4D0F-A6A1-6733C0763F83}" destId="{DF3C631F-5971-448D-A45B-23B1D51409CE}" srcOrd="0" destOrd="0" presId="urn:microsoft.com/office/officeart/2005/8/layout/radial1"/>
    <dgm:cxn modelId="{873CD0A8-AA66-4FD5-8DD2-F8B77CC34D42}" type="presParOf" srcId="{EB1942D4-6551-413F-9F77-205FCE9C944B}" destId="{4D9A8BE7-C736-41EC-8CA2-06AD7ED32B00}" srcOrd="4" destOrd="0" presId="urn:microsoft.com/office/officeart/2005/8/layout/radial1"/>
    <dgm:cxn modelId="{EAF9B1B3-7FA8-466F-9A59-546FD9A787FF}" type="presParOf" srcId="{EB1942D4-6551-413F-9F77-205FCE9C944B}" destId="{A45FB7EE-7EC3-40CF-BCE9-272F54B753E6}" srcOrd="5" destOrd="0" presId="urn:microsoft.com/office/officeart/2005/8/layout/radial1"/>
    <dgm:cxn modelId="{02B61D4E-D39E-4C30-976C-E43A118FBD3F}" type="presParOf" srcId="{A45FB7EE-7EC3-40CF-BCE9-272F54B753E6}" destId="{BF04FE5A-DBAE-455C-B918-89B17766289A}" srcOrd="0" destOrd="0" presId="urn:microsoft.com/office/officeart/2005/8/layout/radial1"/>
    <dgm:cxn modelId="{F5142DA1-40BA-479C-BD6A-D71E13DFFF62}" type="presParOf" srcId="{EB1942D4-6551-413F-9F77-205FCE9C944B}" destId="{57B52012-86A2-4423-9B0A-453A3D71D416}" srcOrd="6" destOrd="0" presId="urn:microsoft.com/office/officeart/2005/8/layout/radial1"/>
    <dgm:cxn modelId="{1FD6E4DC-4FDB-434F-8696-252F5C0ACD38}" type="presParOf" srcId="{EB1942D4-6551-413F-9F77-205FCE9C944B}" destId="{F79EC495-857F-4BDD-B085-97AA39B8B7B9}" srcOrd="7" destOrd="0" presId="urn:microsoft.com/office/officeart/2005/8/layout/radial1"/>
    <dgm:cxn modelId="{352616BF-0C66-45C1-8019-3DE7C8DEE36A}" type="presParOf" srcId="{F79EC495-857F-4BDD-B085-97AA39B8B7B9}" destId="{8CAB8F34-2F35-4898-9FE3-6A526279D23D}" srcOrd="0" destOrd="0" presId="urn:microsoft.com/office/officeart/2005/8/layout/radial1"/>
    <dgm:cxn modelId="{E21D7491-076C-4EBD-8153-3B61AD3DDE01}" type="presParOf" srcId="{EB1942D4-6551-413F-9F77-205FCE9C944B}" destId="{121D9695-8092-49B4-82AF-CE95FE07A3FA}" srcOrd="8" destOrd="0" presId="urn:microsoft.com/office/officeart/2005/8/layout/radial1"/>
    <dgm:cxn modelId="{9959E539-1176-45C0-8AEA-E25B7902D8CE}" type="presParOf" srcId="{EB1942D4-6551-413F-9F77-205FCE9C944B}" destId="{DF3AE8E3-044E-46C0-B5F8-98006853079E}" srcOrd="9" destOrd="0" presId="urn:microsoft.com/office/officeart/2005/8/layout/radial1"/>
    <dgm:cxn modelId="{C6AD97D6-33DB-4CF2-A8F7-D7BE07A2BE38}" type="presParOf" srcId="{DF3AE8E3-044E-46C0-B5F8-98006853079E}" destId="{E57C547E-ED9F-4459-B7F7-1583564A6D35}" srcOrd="0" destOrd="0" presId="urn:microsoft.com/office/officeart/2005/8/layout/radial1"/>
    <dgm:cxn modelId="{957B4863-3815-4DE2-B586-D709C1932D74}" type="presParOf" srcId="{EB1942D4-6551-413F-9F77-205FCE9C944B}" destId="{707B8F16-7B09-4787-AE32-E2538E602623}" srcOrd="10" destOrd="0" presId="urn:microsoft.com/office/officeart/2005/8/layout/radial1"/>
    <dgm:cxn modelId="{710ABD23-5033-4416-ABF1-C94FA293621F}" type="presParOf" srcId="{EB1942D4-6551-413F-9F77-205FCE9C944B}" destId="{C33ACD05-04D9-499E-ABF2-B2E0CEAED6CF}" srcOrd="11" destOrd="0" presId="urn:microsoft.com/office/officeart/2005/8/layout/radial1"/>
    <dgm:cxn modelId="{A860171E-0811-40DA-91EA-FECB7FD9A2BE}" type="presParOf" srcId="{C33ACD05-04D9-499E-ABF2-B2E0CEAED6CF}" destId="{5A6E0855-4E0B-4777-B64F-D74FA8EC62DD}" srcOrd="0" destOrd="0" presId="urn:microsoft.com/office/officeart/2005/8/layout/radial1"/>
    <dgm:cxn modelId="{F0C5BAEF-8840-4047-91CB-0634A8BB39F5}" type="presParOf" srcId="{EB1942D4-6551-413F-9F77-205FCE9C944B}" destId="{8F1F77AD-200F-4D75-BA0D-8F1B194DFDB2}" srcOrd="12" destOrd="0" presId="urn:microsoft.com/office/officeart/2005/8/layout/radial1"/>
  </dgm:cxnLst>
  <dgm:bg>
    <a:solidFill>
      <a:schemeClr val="tx1"/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5B1DD5-BDAC-4F02-AAA3-C78B2AF5C911}">
      <dsp:nvSpPr>
        <dsp:cNvPr id="0" name=""/>
        <dsp:cNvSpPr/>
      </dsp:nvSpPr>
      <dsp:spPr>
        <a:xfrm>
          <a:off x="2109222" y="2301346"/>
          <a:ext cx="1764501" cy="1764501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000" b="1" kern="1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rPr>
            <a:t>Project Leader Sources of Power</a:t>
          </a:r>
          <a:endParaRPr lang="en-CA" sz="1400" b="1" kern="1200" dirty="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a:endParaRPr>
        </a:p>
      </dsp:txBody>
      <dsp:txXfrm>
        <a:off x="2367627" y="2559751"/>
        <a:ext cx="1247691" cy="1247691"/>
      </dsp:txXfrm>
    </dsp:sp>
    <dsp:sp modelId="{6DA112ED-A3C4-42DA-83B2-18AAC21F4777}">
      <dsp:nvSpPr>
        <dsp:cNvPr id="0" name=""/>
        <dsp:cNvSpPr/>
      </dsp:nvSpPr>
      <dsp:spPr>
        <a:xfrm rot="16200000">
          <a:off x="2724909" y="2008238"/>
          <a:ext cx="533128" cy="53085"/>
        </a:xfrm>
        <a:custGeom>
          <a:avLst/>
          <a:gdLst/>
          <a:ahLst/>
          <a:cxnLst/>
          <a:rect l="0" t="0" r="0" b="0"/>
          <a:pathLst>
            <a:path>
              <a:moveTo>
                <a:pt x="0" y="26542"/>
              </a:moveTo>
              <a:lnTo>
                <a:pt x="533128" y="26542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900" kern="1200"/>
        </a:p>
      </dsp:txBody>
      <dsp:txXfrm>
        <a:off x="2978145" y="2021453"/>
        <a:ext cx="26656" cy="26656"/>
      </dsp:txXfrm>
    </dsp:sp>
    <dsp:sp modelId="{AF1B0FFF-5163-441B-A844-B9088F267F19}">
      <dsp:nvSpPr>
        <dsp:cNvPr id="0" name=""/>
        <dsp:cNvSpPr/>
      </dsp:nvSpPr>
      <dsp:spPr>
        <a:xfrm>
          <a:off x="2109222" y="3715"/>
          <a:ext cx="1764501" cy="1764501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b="1" kern="1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rPr>
            <a:t>Legitimate</a:t>
          </a:r>
          <a:endParaRPr lang="en-CA" sz="1100" b="1" kern="1200" dirty="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a:endParaRPr>
        </a:p>
      </dsp:txBody>
      <dsp:txXfrm>
        <a:off x="2367627" y="262120"/>
        <a:ext cx="1247691" cy="1247691"/>
      </dsp:txXfrm>
    </dsp:sp>
    <dsp:sp modelId="{F4720BBE-948E-4D0F-A6A1-6733C0763F83}">
      <dsp:nvSpPr>
        <dsp:cNvPr id="0" name=""/>
        <dsp:cNvSpPr/>
      </dsp:nvSpPr>
      <dsp:spPr>
        <a:xfrm rot="19800000">
          <a:off x="3719812" y="2582646"/>
          <a:ext cx="533128" cy="53085"/>
        </a:xfrm>
        <a:custGeom>
          <a:avLst/>
          <a:gdLst/>
          <a:ahLst/>
          <a:cxnLst/>
          <a:rect l="0" t="0" r="0" b="0"/>
          <a:pathLst>
            <a:path>
              <a:moveTo>
                <a:pt x="0" y="26542"/>
              </a:moveTo>
              <a:lnTo>
                <a:pt x="533128" y="26542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900" kern="1200"/>
        </a:p>
      </dsp:txBody>
      <dsp:txXfrm>
        <a:off x="3973048" y="2595861"/>
        <a:ext cx="26656" cy="26656"/>
      </dsp:txXfrm>
    </dsp:sp>
    <dsp:sp modelId="{4D9A8BE7-C736-41EC-8CA2-06AD7ED32B00}">
      <dsp:nvSpPr>
        <dsp:cNvPr id="0" name=""/>
        <dsp:cNvSpPr/>
      </dsp:nvSpPr>
      <dsp:spPr>
        <a:xfrm>
          <a:off x="4099028" y="1152530"/>
          <a:ext cx="1764501" cy="1764501"/>
        </a:xfrm>
        <a:prstGeom prst="ellipse">
          <a:avLst/>
        </a:prstGeom>
        <a:gradFill rotWithShape="0">
          <a:gsLst>
            <a:gs pos="0">
              <a:schemeClr val="accent4">
                <a:hueOff val="85270"/>
                <a:satOff val="-7334"/>
                <a:lumOff val="-94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85270"/>
                <a:satOff val="-7334"/>
                <a:lumOff val="-94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85270"/>
                <a:satOff val="-7334"/>
                <a:lumOff val="-94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b="1" kern="1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rPr>
            <a:t>Reward</a:t>
          </a:r>
          <a:endParaRPr lang="en-CA" sz="1100" b="1" kern="1200" dirty="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a:endParaRPr>
        </a:p>
      </dsp:txBody>
      <dsp:txXfrm>
        <a:off x="4357433" y="1410935"/>
        <a:ext cx="1247691" cy="1247691"/>
      </dsp:txXfrm>
    </dsp:sp>
    <dsp:sp modelId="{A45FB7EE-7EC3-40CF-BCE9-272F54B753E6}">
      <dsp:nvSpPr>
        <dsp:cNvPr id="0" name=""/>
        <dsp:cNvSpPr/>
      </dsp:nvSpPr>
      <dsp:spPr>
        <a:xfrm rot="1800000">
          <a:off x="3719812" y="3731461"/>
          <a:ext cx="533128" cy="53085"/>
        </a:xfrm>
        <a:custGeom>
          <a:avLst/>
          <a:gdLst/>
          <a:ahLst/>
          <a:cxnLst/>
          <a:rect l="0" t="0" r="0" b="0"/>
          <a:pathLst>
            <a:path>
              <a:moveTo>
                <a:pt x="0" y="26542"/>
              </a:moveTo>
              <a:lnTo>
                <a:pt x="533128" y="26542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900" kern="1200"/>
        </a:p>
      </dsp:txBody>
      <dsp:txXfrm>
        <a:off x="3973048" y="3744676"/>
        <a:ext cx="26656" cy="26656"/>
      </dsp:txXfrm>
    </dsp:sp>
    <dsp:sp modelId="{57B52012-86A2-4423-9B0A-453A3D71D416}">
      <dsp:nvSpPr>
        <dsp:cNvPr id="0" name=""/>
        <dsp:cNvSpPr/>
      </dsp:nvSpPr>
      <dsp:spPr>
        <a:xfrm>
          <a:off x="4099028" y="3450161"/>
          <a:ext cx="1764501" cy="1764501"/>
        </a:xfrm>
        <a:prstGeom prst="ellipse">
          <a:avLst/>
        </a:prstGeom>
        <a:gradFill rotWithShape="0">
          <a:gsLst>
            <a:gs pos="0">
              <a:schemeClr val="accent4">
                <a:hueOff val="170540"/>
                <a:satOff val="-14667"/>
                <a:lumOff val="-188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170540"/>
                <a:satOff val="-14667"/>
                <a:lumOff val="-188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70540"/>
                <a:satOff val="-14667"/>
                <a:lumOff val="-188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000" b="1" kern="1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rPr>
            <a:t>Coercive</a:t>
          </a:r>
          <a:endParaRPr lang="en-CA" sz="1100" b="1" kern="1200" dirty="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a:endParaRPr>
        </a:p>
      </dsp:txBody>
      <dsp:txXfrm>
        <a:off x="4357433" y="3708566"/>
        <a:ext cx="1247691" cy="1247691"/>
      </dsp:txXfrm>
    </dsp:sp>
    <dsp:sp modelId="{F79EC495-857F-4BDD-B085-97AA39B8B7B9}">
      <dsp:nvSpPr>
        <dsp:cNvPr id="0" name=""/>
        <dsp:cNvSpPr/>
      </dsp:nvSpPr>
      <dsp:spPr>
        <a:xfrm rot="5400000">
          <a:off x="2724909" y="4305869"/>
          <a:ext cx="533128" cy="53085"/>
        </a:xfrm>
        <a:custGeom>
          <a:avLst/>
          <a:gdLst/>
          <a:ahLst/>
          <a:cxnLst/>
          <a:rect l="0" t="0" r="0" b="0"/>
          <a:pathLst>
            <a:path>
              <a:moveTo>
                <a:pt x="0" y="26542"/>
              </a:moveTo>
              <a:lnTo>
                <a:pt x="533128" y="26542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900" kern="1200"/>
        </a:p>
      </dsp:txBody>
      <dsp:txXfrm>
        <a:off x="2978145" y="4319083"/>
        <a:ext cx="26656" cy="26656"/>
      </dsp:txXfrm>
    </dsp:sp>
    <dsp:sp modelId="{121D9695-8092-49B4-82AF-CE95FE07A3FA}">
      <dsp:nvSpPr>
        <dsp:cNvPr id="0" name=""/>
        <dsp:cNvSpPr/>
      </dsp:nvSpPr>
      <dsp:spPr>
        <a:xfrm>
          <a:off x="2109222" y="4598976"/>
          <a:ext cx="1764501" cy="1764501"/>
        </a:xfrm>
        <a:prstGeom prst="ellipse">
          <a:avLst/>
        </a:prstGeom>
        <a:gradFill rotWithShape="0">
          <a:gsLst>
            <a:gs pos="0">
              <a:schemeClr val="accent4">
                <a:hueOff val="255809"/>
                <a:satOff val="-22001"/>
                <a:lumOff val="-282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255809"/>
                <a:satOff val="-22001"/>
                <a:lumOff val="-282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255809"/>
                <a:satOff val="-22001"/>
                <a:lumOff val="-282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kern="1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rPr>
            <a:t>Information</a:t>
          </a:r>
          <a:endParaRPr lang="en-CA" sz="1100" b="1" kern="1200" dirty="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a:endParaRPr>
        </a:p>
      </dsp:txBody>
      <dsp:txXfrm>
        <a:off x="2367627" y="4857381"/>
        <a:ext cx="1247691" cy="1247691"/>
      </dsp:txXfrm>
    </dsp:sp>
    <dsp:sp modelId="{DF3AE8E3-044E-46C0-B5F8-98006853079E}">
      <dsp:nvSpPr>
        <dsp:cNvPr id="0" name=""/>
        <dsp:cNvSpPr/>
      </dsp:nvSpPr>
      <dsp:spPr>
        <a:xfrm rot="9000000">
          <a:off x="1730006" y="3731461"/>
          <a:ext cx="533128" cy="53085"/>
        </a:xfrm>
        <a:custGeom>
          <a:avLst/>
          <a:gdLst/>
          <a:ahLst/>
          <a:cxnLst/>
          <a:rect l="0" t="0" r="0" b="0"/>
          <a:pathLst>
            <a:path>
              <a:moveTo>
                <a:pt x="0" y="26542"/>
              </a:moveTo>
              <a:lnTo>
                <a:pt x="533128" y="26542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900" kern="1200"/>
        </a:p>
      </dsp:txBody>
      <dsp:txXfrm rot="10800000">
        <a:off x="1983242" y="3744676"/>
        <a:ext cx="26656" cy="26656"/>
      </dsp:txXfrm>
    </dsp:sp>
    <dsp:sp modelId="{707B8F16-7B09-4787-AE32-E2538E602623}">
      <dsp:nvSpPr>
        <dsp:cNvPr id="0" name=""/>
        <dsp:cNvSpPr/>
      </dsp:nvSpPr>
      <dsp:spPr>
        <a:xfrm>
          <a:off x="119416" y="3450161"/>
          <a:ext cx="1764501" cy="1764501"/>
        </a:xfrm>
        <a:prstGeom prst="ellipse">
          <a:avLst/>
        </a:prstGeom>
        <a:gradFill rotWithShape="0">
          <a:gsLst>
            <a:gs pos="0">
              <a:schemeClr val="accent4">
                <a:hueOff val="341079"/>
                <a:satOff val="-29334"/>
                <a:lumOff val="-3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341079"/>
                <a:satOff val="-29334"/>
                <a:lumOff val="-3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341079"/>
                <a:satOff val="-29334"/>
                <a:lumOff val="-3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000" b="1" kern="1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rPr>
            <a:t>Expertise</a:t>
          </a:r>
          <a:endParaRPr lang="en-CA" sz="1100" b="1" kern="1200" dirty="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a:endParaRPr>
        </a:p>
      </dsp:txBody>
      <dsp:txXfrm>
        <a:off x="377821" y="3708566"/>
        <a:ext cx="1247691" cy="1247691"/>
      </dsp:txXfrm>
    </dsp:sp>
    <dsp:sp modelId="{C33ACD05-04D9-499E-ABF2-B2E0CEAED6CF}">
      <dsp:nvSpPr>
        <dsp:cNvPr id="0" name=""/>
        <dsp:cNvSpPr/>
      </dsp:nvSpPr>
      <dsp:spPr>
        <a:xfrm rot="12600000">
          <a:off x="1730006" y="2582646"/>
          <a:ext cx="533128" cy="53085"/>
        </a:xfrm>
        <a:custGeom>
          <a:avLst/>
          <a:gdLst/>
          <a:ahLst/>
          <a:cxnLst/>
          <a:rect l="0" t="0" r="0" b="0"/>
          <a:pathLst>
            <a:path>
              <a:moveTo>
                <a:pt x="0" y="26542"/>
              </a:moveTo>
              <a:lnTo>
                <a:pt x="533128" y="26542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900" kern="1200"/>
        </a:p>
      </dsp:txBody>
      <dsp:txXfrm rot="10800000">
        <a:off x="1983242" y="2595861"/>
        <a:ext cx="26656" cy="26656"/>
      </dsp:txXfrm>
    </dsp:sp>
    <dsp:sp modelId="{8F1F77AD-200F-4D75-BA0D-8F1B194DFDB2}">
      <dsp:nvSpPr>
        <dsp:cNvPr id="0" name=""/>
        <dsp:cNvSpPr/>
      </dsp:nvSpPr>
      <dsp:spPr>
        <a:xfrm>
          <a:off x="119416" y="1152530"/>
          <a:ext cx="1764501" cy="1764501"/>
        </a:xfrm>
        <a:prstGeom prst="ellipse">
          <a:avLst/>
        </a:prstGeom>
        <a:gradFill rotWithShape="0">
          <a:gsLst>
            <a:gs pos="0">
              <a:schemeClr val="accent4">
                <a:hueOff val="426349"/>
                <a:satOff val="-36668"/>
                <a:lumOff val="-47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426349"/>
                <a:satOff val="-36668"/>
                <a:lumOff val="-47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426349"/>
                <a:satOff val="-36668"/>
                <a:lumOff val="-47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000" b="1" kern="1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rPr>
            <a:t>Referent</a:t>
          </a:r>
          <a:endParaRPr lang="en-CA" sz="900" b="1" kern="1200" dirty="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a:endParaRPr>
        </a:p>
      </dsp:txBody>
      <dsp:txXfrm>
        <a:off x="377821" y="1410935"/>
        <a:ext cx="1247691" cy="12476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6BB2A55-6EC3-4A86-8BAE-60DD07C02EF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767A30-F484-40E9-8513-396D4F1A005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5987E0-3AFD-4497-BB3F-05EE07AAB57C}" type="datetimeFigureOut">
              <a:rPr lang="en-CA" smtClean="0"/>
              <a:t>2023-08-16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D3B06B-B282-4A3D-950C-712DC821D6E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EC2622-B0E4-4C7F-B70A-A49BA6782D9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768FFB-A3F4-45D8-A416-C7EC9FBBF36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0934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4B63C-6B74-4BB1-9E02-6CC7FC356844}" type="datetimeFigureOut">
              <a:rPr lang="en-CA" smtClean="0"/>
              <a:t>2023-08-16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D7F4BC-DD15-485D-9960-17DB2F3BC55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3039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ilbert.com/strip/2013-05-14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coutmastercg.com/three-leadership-motives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4363044_Project_manager_personality_as_a_factor_for_success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tandfonline.com/doi/abs/10.1080/09537320903498587" TargetMode="Externa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263596981_MBTI_Personality_Types_of_Project_Managers_and_Their_Success_A_Field_Survey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areerassessmentsite.com/category/project-management/" TargetMode="Externa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263596981_MBTI_Personality_Types_of_Project_Managers_and_Their_Success_A_Field_Survey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areerassessmentsite.com/category/project-management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mi.org/about/learn-about-pmi/what-is-project-management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263596981_MBTI_Personality_Types_of_Project_Managers_and_Their_Success_A_Field_Survey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areerassessmentsite.com/category/project-management/" TargetMode="Externa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ark_triad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ilbert.com/strip/2015-06-04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ilbert.com/strip/2013-11-08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CAB73-7126-48BD-BA45-5D2F1103CE0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078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http://edubuzz.org/plhsbbcschoolreport/files/2013/03/Social-Network-Stock-Photo.jpg</a:t>
            </a:r>
          </a:p>
          <a:p>
            <a:r>
              <a:rPr lang="en-CA" dirty="0"/>
              <a:t>http://3.bp.blogspot.com/-vIlibtIt_xg/VAT2NLeKldI/AAAAAAAAMTk/Z6KqKiqlENU/s1600/shutterstock_177633533.jpg</a:t>
            </a:r>
          </a:p>
          <a:p>
            <a:r>
              <a:rPr lang="en-CA" dirty="0"/>
              <a:t>https://rapidlearninginstitute.com/wp-content/uploads/2017/07/flattery.png</a:t>
            </a:r>
          </a:p>
          <a:p>
            <a:r>
              <a:rPr lang="en-CA" dirty="0"/>
              <a:t>http://teacherhabits.com/wp-content/uploads/2017/07/guilt-trip.jpg</a:t>
            </a:r>
          </a:p>
          <a:p>
            <a:r>
              <a:rPr lang="en-CA" dirty="0"/>
              <a:t>http://terrywilson3.com/wordpress/wp-content/uploads/2014/06/persuasion-1-13hbcf32.jpg</a:t>
            </a:r>
          </a:p>
          <a:p>
            <a:endParaRPr lang="en-CA" dirty="0"/>
          </a:p>
          <a:p>
            <a:r>
              <a:rPr lang="en-CA" dirty="0"/>
              <a:t>PMBOK 6e, pg. 63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968080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http://clcrolla.com/clc/wp-content/uploads/2018/05/authority-issues-graphic.jpg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1184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>
                <a:hlinkClick r:id="rId3"/>
              </a:rPr>
              <a:t>https://dilbert.com/strip/2013-05-14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672402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>
                <a:hlinkClick r:id="rId3"/>
              </a:rPr>
              <a:t>https://scoutmastercg.com/three-leadership-motives/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381235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Source: </a:t>
            </a:r>
          </a:p>
          <a:p>
            <a:r>
              <a:rPr lang="en-CA" dirty="0"/>
              <a:t>McShane, S.L. &amp; Steen, S. (2009). </a:t>
            </a:r>
            <a:r>
              <a:rPr lang="en-CA" i="1" dirty="0"/>
              <a:t>Canadian organizational behaviour</a:t>
            </a:r>
            <a:r>
              <a:rPr lang="en-CA" i="0" dirty="0"/>
              <a:t> (7</a:t>
            </a:r>
            <a:r>
              <a:rPr lang="en-CA" i="0" baseline="30000" dirty="0"/>
              <a:t>th</a:t>
            </a:r>
            <a:r>
              <a:rPr lang="en-CA" i="0" dirty="0"/>
              <a:t> ed.). Toronto: McGraw-Hill Ryerson.</a:t>
            </a:r>
          </a:p>
          <a:p>
            <a:endParaRPr lang="en-CA" i="0" dirty="0"/>
          </a:p>
          <a:p>
            <a:r>
              <a:rPr lang="en-CA" i="0" dirty="0"/>
              <a:t>Image:</a:t>
            </a:r>
          </a:p>
          <a:p>
            <a:r>
              <a:rPr lang="en-CA" dirty="0"/>
              <a:t>https://csengineermag.com/archived_assets/userfiles/image/AEC-coach-leadership.jpg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92904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PMBOK 6e, p. 61-62</a:t>
            </a:r>
          </a:p>
          <a:p>
            <a:r>
              <a:rPr lang="en-CA" dirty="0"/>
              <a:t>Image: https://thehubforstartups.files.wordpress.com/2015/03/dreamstime_m_14281983-follow-the-leader.jpg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58734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Sources: </a:t>
            </a:r>
          </a:p>
          <a:p>
            <a:r>
              <a:rPr lang="en-CA" dirty="0"/>
              <a:t>McShane, S.L. &amp; Steen, S. (2009). </a:t>
            </a:r>
            <a:r>
              <a:rPr lang="en-CA" i="1" dirty="0"/>
              <a:t>Canadian organizational behaviour</a:t>
            </a:r>
            <a:r>
              <a:rPr lang="en-CA" i="0" dirty="0"/>
              <a:t> (7</a:t>
            </a:r>
            <a:r>
              <a:rPr lang="en-CA" i="0" baseline="30000" dirty="0"/>
              <a:t>th</a:t>
            </a:r>
            <a:r>
              <a:rPr lang="en-CA" i="0" dirty="0"/>
              <a:t> ed.). Toronto: McGraw-Hill Ryerson.</a:t>
            </a:r>
          </a:p>
          <a:p>
            <a:endParaRPr lang="en-CA" i="0" dirty="0"/>
          </a:p>
          <a:p>
            <a:r>
              <a:rPr lang="en-CA" i="0" dirty="0" err="1"/>
              <a:t>Image:https</a:t>
            </a:r>
            <a:r>
              <a:rPr lang="en-CA" i="0" dirty="0"/>
              <a:t>://www.freshegg.co.uk/m/0/desirable-personality-traits.jpg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732040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Sources: </a:t>
            </a:r>
          </a:p>
          <a:p>
            <a:r>
              <a:rPr lang="en-CA" dirty="0"/>
              <a:t>McShane, S.L. &amp; Steen, S. (2009). </a:t>
            </a:r>
            <a:r>
              <a:rPr lang="en-CA" i="1" dirty="0"/>
              <a:t>Canadian organizational behaviour</a:t>
            </a:r>
            <a:r>
              <a:rPr lang="en-CA" i="0" dirty="0"/>
              <a:t> (7</a:t>
            </a:r>
            <a:r>
              <a:rPr lang="en-CA" i="0" baseline="30000" dirty="0"/>
              <a:t>th</a:t>
            </a:r>
            <a:r>
              <a:rPr lang="en-CA" i="0" dirty="0"/>
              <a:t> ed.). Toronto: McGraw-Hill Ryerson.</a:t>
            </a:r>
          </a:p>
          <a:p>
            <a:endParaRPr lang="en-CA" i="0" dirty="0"/>
          </a:p>
          <a:p>
            <a:r>
              <a:rPr lang="en-CA" i="0" dirty="0"/>
              <a:t>Image: http://career.iresearchnet.com/wp-content/uploads/2015/03/Big-Five-Factors-of-Personality.jpg</a:t>
            </a:r>
          </a:p>
          <a:p>
            <a:endParaRPr lang="en-CA" i="0" dirty="0"/>
          </a:p>
          <a:p>
            <a:r>
              <a:rPr lang="en-CA" i="0" dirty="0"/>
              <a:t>Other sources: </a:t>
            </a:r>
          </a:p>
          <a:p>
            <a:r>
              <a:rPr lang="en-CA" dirty="0">
                <a:hlinkClick r:id="rId3"/>
              </a:rPr>
              <a:t>https://www.researchgate.net/publication/4363044_Project_manager_personality_as_a_factor_for_success</a:t>
            </a:r>
            <a:endParaRPr lang="en-CA" dirty="0"/>
          </a:p>
          <a:p>
            <a:r>
              <a:rPr lang="en-CA" dirty="0">
                <a:hlinkClick r:id="rId4"/>
              </a:rPr>
              <a:t>https://www.tandfonline.com/doi/abs/10.1080/09537320903498587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598427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  <a:p>
            <a:r>
              <a:rPr lang="en-CA" dirty="0"/>
              <a:t>Sources:</a:t>
            </a:r>
          </a:p>
          <a:p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Arora, M. &amp;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Baronikian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H. (2013). </a:t>
            </a:r>
            <a:r>
              <a:rPr lang="en-CA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Leadership in project management: Leading people and projects to success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(2</a:t>
            </a:r>
            <a:r>
              <a:rPr lang="en-CA" sz="1200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nd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ed.).  Toronto: Leadership Publishing House. </a:t>
            </a:r>
          </a:p>
          <a:p>
            <a:r>
              <a:rPr lang="en-CA" dirty="0">
                <a:hlinkClick r:id="rId3"/>
              </a:rPr>
              <a:t>https://www.researchgate.net/publication/263596981_MBTI_Personality_Types_of_Project_Managers_and_Their_Success_A_Field_Survey</a:t>
            </a:r>
            <a:endParaRPr lang="en-CA" dirty="0"/>
          </a:p>
          <a:p>
            <a:endParaRPr lang="en-CA" i="0" dirty="0"/>
          </a:p>
          <a:p>
            <a:r>
              <a:rPr lang="en-CA" i="0" dirty="0"/>
              <a:t>Suggested reading: </a:t>
            </a:r>
            <a:r>
              <a:rPr lang="en-CA" dirty="0">
                <a:hlinkClick r:id="rId4"/>
              </a:rPr>
              <a:t>https://careerassessmentsite.com/category/project-management/</a:t>
            </a:r>
            <a:endParaRPr lang="en-CA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20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63610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Sources:</a:t>
            </a:r>
          </a:p>
          <a:p>
            <a:r>
              <a:rPr lang="en-CA" dirty="0"/>
              <a:t>Arora, M. &amp; </a:t>
            </a:r>
            <a:r>
              <a:rPr lang="en-CA" dirty="0" err="1"/>
              <a:t>Baronikian</a:t>
            </a:r>
            <a:r>
              <a:rPr lang="en-CA" dirty="0"/>
              <a:t>, H. (2013). </a:t>
            </a:r>
            <a:r>
              <a:rPr lang="en-CA" i="1" dirty="0"/>
              <a:t>Leadership in project management: Leading people and projects to success</a:t>
            </a:r>
            <a:r>
              <a:rPr lang="en-CA" dirty="0"/>
              <a:t> (2</a:t>
            </a:r>
            <a:r>
              <a:rPr lang="en-CA" baseline="30000" dirty="0"/>
              <a:t>nd</a:t>
            </a:r>
            <a:r>
              <a:rPr lang="en-CA" dirty="0"/>
              <a:t> ed.).  Toronto: Leadership Publishing House. </a:t>
            </a:r>
          </a:p>
          <a:p>
            <a:r>
              <a:rPr lang="en-CA" dirty="0">
                <a:hlinkClick r:id="rId3"/>
              </a:rPr>
              <a:t>https://www.researchgate.net/publication/263596981_MBTI_Personality_Types_of_Project_Managers_and_Their_Success_A_Field_Survey</a:t>
            </a:r>
            <a:endParaRPr lang="en-CA" dirty="0"/>
          </a:p>
          <a:p>
            <a:endParaRPr lang="en-CA" i="0" dirty="0"/>
          </a:p>
          <a:p>
            <a:r>
              <a:rPr lang="en-CA" i="0" dirty="0"/>
              <a:t>Suggested reading: </a:t>
            </a:r>
            <a:r>
              <a:rPr lang="en-CA" dirty="0">
                <a:hlinkClick r:id="rId4"/>
              </a:rPr>
              <a:t>https://careerassessmentsite.com/category/project-management/</a:t>
            </a:r>
            <a:endParaRPr lang="en-CA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4275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http://moziru.com/images/illustration-clipart-leadership-2.jpg</a:t>
            </a:r>
          </a:p>
          <a:p>
            <a:endParaRPr lang="en-CA" dirty="0"/>
          </a:p>
          <a:p>
            <a:r>
              <a:rPr lang="en-CA" dirty="0"/>
              <a:t>Source of Leadership Definition: Association for Project Management (https://www.apm.org.uk/body-of-knowledge/people/interpersonal-skills/leadership/)</a:t>
            </a:r>
          </a:p>
          <a:p>
            <a:r>
              <a:rPr lang="en-CA" dirty="0"/>
              <a:t>Source of PM Definition: </a:t>
            </a:r>
            <a:r>
              <a:rPr lang="en-CA" dirty="0">
                <a:hlinkClick r:id="rId3"/>
              </a:rPr>
              <a:t>https://www.pmi.org/about/learn-about-pmi/what-is-project-management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523850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Sources:</a:t>
            </a:r>
          </a:p>
          <a:p>
            <a:r>
              <a:rPr lang="en-CA" dirty="0"/>
              <a:t>Arora, M. &amp; </a:t>
            </a:r>
            <a:r>
              <a:rPr lang="en-CA" dirty="0" err="1"/>
              <a:t>Baronikian</a:t>
            </a:r>
            <a:r>
              <a:rPr lang="en-CA" dirty="0"/>
              <a:t>, H. (2013). </a:t>
            </a:r>
            <a:r>
              <a:rPr lang="en-CA" i="1" dirty="0"/>
              <a:t>Leadership in project management: Leading people and projects to success</a:t>
            </a:r>
            <a:r>
              <a:rPr lang="en-CA" dirty="0"/>
              <a:t> (2</a:t>
            </a:r>
            <a:r>
              <a:rPr lang="en-CA" baseline="30000" dirty="0"/>
              <a:t>nd</a:t>
            </a:r>
            <a:r>
              <a:rPr lang="en-CA" dirty="0"/>
              <a:t> ed.).  Toronto: Leadership Publishing House. </a:t>
            </a:r>
          </a:p>
          <a:p>
            <a:r>
              <a:rPr lang="en-CA" dirty="0">
                <a:hlinkClick r:id="rId3"/>
              </a:rPr>
              <a:t>https://www.researchgate.net/publication/263596981_MBTI_Personality_Types_of_Project_Managers_and_Their_Success_A_Field_Survey</a:t>
            </a:r>
            <a:endParaRPr lang="en-CA" dirty="0"/>
          </a:p>
          <a:p>
            <a:endParaRPr lang="en-CA" i="0" dirty="0"/>
          </a:p>
          <a:p>
            <a:r>
              <a:rPr lang="en-CA" i="0" dirty="0"/>
              <a:t>Suggested reading: </a:t>
            </a:r>
            <a:r>
              <a:rPr lang="en-CA" dirty="0">
                <a:hlinkClick r:id="rId4"/>
              </a:rPr>
              <a:t>https://careerassessmentsite.com/category/project-management/</a:t>
            </a:r>
            <a:endParaRPr lang="en-CA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88344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/>
              <a:t>Nahavandi</a:t>
            </a:r>
            <a:r>
              <a:rPr lang="en-CA" dirty="0"/>
              <a:t>, A., (2015). </a:t>
            </a:r>
            <a:r>
              <a:rPr lang="en-CA" i="1" dirty="0"/>
              <a:t>The art and science of leadership</a:t>
            </a:r>
            <a:r>
              <a:rPr lang="en-CA" i="0" dirty="0"/>
              <a:t> (7</a:t>
            </a:r>
            <a:r>
              <a:rPr lang="en-CA" i="0" baseline="30000" dirty="0"/>
              <a:t>th</a:t>
            </a:r>
            <a:r>
              <a:rPr lang="en-CA" i="0" dirty="0"/>
              <a:t> ed.). New Jersey: Pearson.</a:t>
            </a:r>
          </a:p>
          <a:p>
            <a:endParaRPr lang="en-CA" dirty="0"/>
          </a:p>
          <a:p>
            <a:r>
              <a:rPr lang="en-CA" dirty="0"/>
              <a:t>Image: http://www.returnofkings.com/wp-content/uploads/2015/07/dtr.jpg</a:t>
            </a:r>
          </a:p>
          <a:p>
            <a:endParaRPr lang="en-CA" i="0" dirty="0"/>
          </a:p>
          <a:p>
            <a:r>
              <a:rPr lang="en-CA" i="0" dirty="0"/>
              <a:t>Suggested Reading: </a:t>
            </a:r>
            <a:r>
              <a:rPr lang="en-CA" dirty="0">
                <a:hlinkClick r:id="rId3"/>
              </a:rPr>
              <a:t>https://en.wikipedia.org/wiki/Dark_triad</a:t>
            </a:r>
            <a:endParaRPr lang="en-CA" dirty="0"/>
          </a:p>
          <a:p>
            <a:endParaRPr lang="en-CA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83080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Source: https://www.educational-business-articles.com/leadership-versus-management/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69163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PMBOK 6e, pg. 64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5888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Source: https://www.pmi.org/-/media/pmi/documents/public/pdf/certifications/talent-triangle-flyer.pdf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21603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Source: https://www.pmi.org/-/media/pmi/documents/public/pdf/certifications/talent-triangle-flyer.pdf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933496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https://ugcorigin.s-microsoft.com/100/4967e913-757a-488b-b92b-ab2bfd31be16/200/v4/image.jpg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Image: https://s-media-cache-ak0.pinimg.com/736x/dd/f6/45/ddf645f7e80fb8d205d2b43335979bbf.jpg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416836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Images: http://boldascent.com/wp-content/uploads/2014/08/Charismatic-Leadership1.jpg</a:t>
            </a:r>
          </a:p>
          <a:p>
            <a:r>
              <a:rPr lang="en-CA" dirty="0"/>
              <a:t>Images: http://www.fpgonline.co.uk/wp-content/uploads/2017/10/informationpower-1024x563.png</a:t>
            </a:r>
          </a:p>
          <a:p>
            <a:endParaRPr lang="en-CA" dirty="0"/>
          </a:p>
          <a:p>
            <a:r>
              <a:rPr lang="en-CA" dirty="0">
                <a:hlinkClick r:id="rId3"/>
              </a:rPr>
              <a:t>https://dilbert.com/strip/2015-06-04</a:t>
            </a:r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160529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http://www.boltonstcatherinesacademy.org.uk/files/1514/7637/5745/Rewards_and_Recognition.png</a:t>
            </a:r>
          </a:p>
          <a:p>
            <a:r>
              <a:rPr lang="en-CA" dirty="0"/>
              <a:t>http://static.businessworld.in/article/article_extra_large_image/1499943972_CeJsHW_shutterstock_470-2.jpg</a:t>
            </a:r>
          </a:p>
          <a:p>
            <a:endParaRPr lang="en-CA" dirty="0"/>
          </a:p>
          <a:p>
            <a:r>
              <a:rPr lang="en-CA" dirty="0">
                <a:hlinkClick r:id="rId3"/>
              </a:rPr>
              <a:t>https://dilbert.com/strip/2013-11-08</a:t>
            </a:r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5270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799" y="2043585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5280" b="1" spc="-270">
                <a:solidFill>
                  <a:schemeClr val="tx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2880" b="0">
                <a:solidFill>
                  <a:schemeClr val="tx1">
                    <a:lumMod val="85000"/>
                  </a:schemeClr>
                </a:solidFill>
                <a:latin typeface="+mj-lt"/>
              </a:defRPr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0815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2880">
                <a:solidFill>
                  <a:schemeClr val="tx1">
                    <a:lumMod val="85000"/>
                  </a:schemeClr>
                </a:solidFill>
              </a:defRPr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1" y="2057400"/>
            <a:ext cx="3652025" cy="3811588"/>
          </a:xfrm>
        </p:spPr>
        <p:txBody>
          <a:bodyPr/>
          <a:lstStyle>
            <a:lvl1pPr marL="0" indent="0">
              <a:buNone/>
              <a:defRPr sz="1440">
                <a:solidFill>
                  <a:schemeClr val="bg1"/>
                </a:solidFill>
              </a:defRPr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0AFB9AF-E1F8-4413-8666-C9FEB862E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28ED03-3059-4044-9CB1-E7BAA3C1B41F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2AD3B01-8DBC-4A9E-B9C4-9ADC59F45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EA6609B-1B03-4AEE-9EC0-19B2189BB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A955DC-78C5-4D29-85CC-D10B05507D3B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3824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1" y="2057400"/>
            <a:ext cx="3652025" cy="3811588"/>
          </a:xfrm>
        </p:spPr>
        <p:txBody>
          <a:bodyPr/>
          <a:lstStyle>
            <a:lvl1pPr marL="0" indent="0">
              <a:buNone/>
              <a:defRPr sz="1440">
                <a:solidFill>
                  <a:schemeClr val="bg1"/>
                </a:solidFill>
              </a:defRPr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95F22DA-0F0F-453B-AD1A-6517C3D1B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0A86ED-2F62-4E24-86C4-A71AA0386156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9D92DA2-51E1-4991-9026-55D5C65B7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DB2BB51-8AA5-4A75-AE81-71168FB5F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FF0791-E0E5-4413-8715-5B38EA031DF0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57106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3534344"/>
          </a:xfrm>
        </p:spPr>
        <p:txBody>
          <a:bodyPr/>
          <a:lstStyle>
            <a:lvl1pPr>
              <a:defRPr sz="384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4376997"/>
            <a:ext cx="10514012" cy="1501826"/>
          </a:xfrm>
        </p:spPr>
        <p:txBody>
          <a:bodyPr anchor="ctr"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F596238-9388-4521-A70B-3CD91A0EF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A9F9A-6FE4-4B56-AD9B-A4AD1F159B30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FB6BB7E-D520-4942-B5DD-09B085C06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078E795-9F2C-4DE7-8643-D51998E18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769D33-53BF-4C8D-B3D8-AADB9EFD817B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2045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>
            <a:extLst>
              <a:ext uri="{FF2B5EF4-FFF2-40B4-BE49-F238E27FC236}">
                <a16:creationId xmlns:a16="http://schemas.microsoft.com/office/drawing/2014/main" id="{4E1DBCA5-EE78-42EF-BDFA-1B334555D9FE}"/>
              </a:ext>
            </a:extLst>
          </p:cNvPr>
          <p:cNvSpPr txBox="1"/>
          <p:nvPr/>
        </p:nvSpPr>
        <p:spPr>
          <a:xfrm>
            <a:off x="1111251" y="786766"/>
            <a:ext cx="609600" cy="584834"/>
          </a:xfrm>
          <a:prstGeom prst="rect">
            <a:avLst/>
          </a:prstGeom>
        </p:spPr>
        <p:txBody>
          <a:bodyPr lIns="82296" tIns="41148" rIns="82296" bIns="41148"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2793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all" spc="0" normalizeH="0" baseline="0" noProof="0" dirty="0">
                <a:ln w="3175" cmpd="sng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“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9E58C9D4-74D7-468B-B7A2-A84C79B9410B}"/>
              </a:ext>
            </a:extLst>
          </p:cNvPr>
          <p:cNvSpPr txBox="1"/>
          <p:nvPr/>
        </p:nvSpPr>
        <p:spPr>
          <a:xfrm>
            <a:off x="10437284" y="2743200"/>
            <a:ext cx="609600" cy="584836"/>
          </a:xfrm>
          <a:prstGeom prst="rect">
            <a:avLst/>
          </a:prstGeom>
        </p:spPr>
        <p:txBody>
          <a:bodyPr lIns="82296" tIns="41148" rIns="82296" bIns="41148"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r" defTabSz="42793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all" spc="0" normalizeH="0" baseline="0" noProof="0" dirty="0">
                <a:ln w="3175" cmpd="sng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6"/>
            <a:ext cx="9302752" cy="2992904"/>
          </a:xfrm>
        </p:spPr>
        <p:txBody>
          <a:bodyPr/>
          <a:lstStyle>
            <a:lvl1pPr>
              <a:defRPr sz="384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5" y="3365558"/>
            <a:ext cx="8752299" cy="548968"/>
          </a:xfrm>
        </p:spPr>
        <p:txBody>
          <a:bodyPr>
            <a:normAutofit/>
          </a:bodyPr>
          <a:lstStyle>
            <a:lvl1pPr marL="0" indent="0" algn="r">
              <a:buNone/>
              <a:defRPr sz="1260" i="1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399976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>
            <a:extLst>
              <a:ext uri="{FF2B5EF4-FFF2-40B4-BE49-F238E27FC236}">
                <a16:creationId xmlns:a16="http://schemas.microsoft.com/office/drawing/2014/main" id="{783817DF-98D1-4BB2-AB4F-98D9B42A8EB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E818A4-7E0C-4FFA-B3E3-E11550B83BF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38354796-8269-4ABE-9D50-CDC3A67C8DE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5C223824-3DD5-405C-AF0A-43586F8ABA1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8ABEE1-B511-42F9-A516-867CD04084C8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8711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232671"/>
            <a:ext cx="10515600" cy="2511835"/>
          </a:xfrm>
        </p:spPr>
        <p:txBody>
          <a:bodyPr anchor="b">
            <a:normAutofit/>
          </a:bodyPr>
          <a:lstStyle>
            <a:lvl1pPr>
              <a:defRPr sz="48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4756285"/>
            <a:ext cx="10514012" cy="1140644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D956810-6975-4897-BE2F-3CE04671F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D66904-7169-46E4-B599-91BDDD767DC4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DEB3D8B-B692-45C6-AB7D-C8CB63D6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CD71369-03A9-462E-8700-8267BE72D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94329-C58A-4EB7-9440-962C4F81B37E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74270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1" y="1885950"/>
            <a:ext cx="2946867" cy="576262"/>
          </a:xfrm>
        </p:spPr>
        <p:txBody>
          <a:bodyPr anchor="b">
            <a:noAutofit/>
          </a:bodyPr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1"/>
            <a:ext cx="2927351" cy="3326130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6" y="1885950"/>
            <a:ext cx="2936241" cy="576262"/>
          </a:xfrm>
        </p:spPr>
        <p:txBody>
          <a:bodyPr rtlCol="0" anchor="b">
            <a:noAutofit/>
          </a:bodyPr>
          <a:lstStyle>
            <a:lvl1pPr>
              <a:buNone/>
              <a:defRPr lang="en-US" sz="2160" b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1"/>
            <a:ext cx="2946795" cy="3326130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7" y="1885950"/>
            <a:ext cx="2932113" cy="576262"/>
          </a:xfrm>
        </p:spPr>
        <p:txBody>
          <a:bodyPr rtlCol="0" anchor="b">
            <a:noAutofit/>
          </a:bodyPr>
          <a:lstStyle>
            <a:lvl1pPr>
              <a:buNone/>
              <a:defRPr lang="en-US" sz="2160" b="0" dirty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7" y="2571751"/>
            <a:ext cx="2932113" cy="3326130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0C453645-B77A-4191-B018-7D754FD2560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DAA892-AE7F-4D3B-A7A7-53F6FACBCA36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7A8AFEF-A9BF-4F00-BF1E-BF11BD6BB517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0198C885-9DCD-40AE-AD44-BC152605CD85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B790CD-EEC5-4017-8EF3-65AD30C91CEA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78167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1" cy="576262"/>
          </a:xfrm>
        </p:spPr>
        <p:txBody>
          <a:bodyPr anchor="b">
            <a:noAutofit/>
          </a:bodyPr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440"/>
            </a:lvl1pPr>
            <a:lvl2pPr marL="411480" indent="0">
              <a:buNone/>
              <a:defRPr sz="1440"/>
            </a:lvl2pPr>
            <a:lvl3pPr marL="822960" indent="0">
              <a:buNone/>
              <a:defRPr sz="1440"/>
            </a:lvl3pPr>
            <a:lvl4pPr marL="1234440" indent="0">
              <a:buNone/>
              <a:defRPr sz="1440"/>
            </a:lvl4pPr>
            <a:lvl5pPr marL="1645920" indent="0">
              <a:buNone/>
              <a:defRPr sz="1440"/>
            </a:lvl5pPr>
            <a:lvl6pPr marL="2057400" indent="0">
              <a:buNone/>
              <a:defRPr sz="1440"/>
            </a:lvl6pPr>
            <a:lvl7pPr marL="2468880" indent="0">
              <a:buNone/>
              <a:defRPr sz="1440"/>
            </a:lvl7pPr>
            <a:lvl8pPr marL="2880360" indent="0">
              <a:buNone/>
              <a:defRPr sz="1440"/>
            </a:lvl8pPr>
            <a:lvl9pPr marL="3291840" indent="0">
              <a:buNone/>
              <a:defRPr sz="144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1" cy="659189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8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440"/>
            </a:lvl1pPr>
            <a:lvl2pPr marL="411480" indent="0">
              <a:buNone/>
              <a:defRPr sz="1440"/>
            </a:lvl2pPr>
            <a:lvl3pPr marL="822960" indent="0">
              <a:buNone/>
              <a:defRPr sz="1440"/>
            </a:lvl3pPr>
            <a:lvl4pPr marL="1234440" indent="0">
              <a:buNone/>
              <a:defRPr sz="1440"/>
            </a:lvl4pPr>
            <a:lvl5pPr marL="1645920" indent="0">
              <a:buNone/>
              <a:defRPr sz="1440"/>
            </a:lvl5pPr>
            <a:lvl6pPr marL="2057400" indent="0">
              <a:buNone/>
              <a:defRPr sz="1440"/>
            </a:lvl6pPr>
            <a:lvl7pPr marL="2468880" indent="0">
              <a:buNone/>
              <a:defRPr sz="1440"/>
            </a:lvl7pPr>
            <a:lvl8pPr marL="2880360" indent="0">
              <a:buNone/>
              <a:defRPr sz="1440"/>
            </a:lvl8pPr>
            <a:lvl9pPr marL="3291840" indent="0">
              <a:buNone/>
              <a:defRPr sz="144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5" y="4873765"/>
            <a:ext cx="2934407" cy="659189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4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2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440"/>
            </a:lvl1pPr>
            <a:lvl2pPr marL="411480" indent="0">
              <a:buNone/>
              <a:defRPr sz="1440"/>
            </a:lvl2pPr>
            <a:lvl3pPr marL="822960" indent="0">
              <a:buNone/>
              <a:defRPr sz="1440"/>
            </a:lvl3pPr>
            <a:lvl4pPr marL="1234440" indent="0">
              <a:buNone/>
              <a:defRPr sz="1440"/>
            </a:lvl4pPr>
            <a:lvl5pPr marL="1645920" indent="0">
              <a:buNone/>
              <a:defRPr sz="1440"/>
            </a:lvl5pPr>
            <a:lvl6pPr marL="2057400" indent="0">
              <a:buNone/>
              <a:defRPr sz="1440"/>
            </a:lvl6pPr>
            <a:lvl7pPr marL="2468880" indent="0">
              <a:buNone/>
              <a:defRPr sz="1440"/>
            </a:lvl7pPr>
            <a:lvl8pPr marL="2880360" indent="0">
              <a:buNone/>
              <a:defRPr sz="1440"/>
            </a:lvl8pPr>
            <a:lvl9pPr marL="3291840" indent="0">
              <a:buNone/>
              <a:defRPr sz="144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8" y="4873763"/>
            <a:ext cx="2935997" cy="659189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AA8EC2A5-99C8-478C-860B-FB2F0C1DEDC1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D52017-3410-4325-A88B-5DE13A6D490C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7E085540-7130-4DC6-A70D-A21CE7BC6FC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9019BCC7-8FB9-4A24-BDCA-AC4F304FB67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5F6791-E8A9-4F05-8AA3-0739E8DC3189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0693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6208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544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6072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6072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2078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2B0D81A3-98B3-4D6C-89B2-1E25D439E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F8B792-412E-472A-A78F-CEE2EBA2572C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795C3AE-04B0-496B-B037-6FD08EAE0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8F61BEB-4072-47C3-A20B-77192324D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F03B4C-8658-469A-BB0C-69B76D4A7AC2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368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825625"/>
            <a:ext cx="10233800" cy="40712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3375CC-2704-4720-BF29-593E555D1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21B27E-3C54-467D-9925-E37A7DE1E3EC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07A39-7EE5-4DA7-9990-D564BD034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0C862-0571-455C-B0F2-DF1F48FF7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5384A0-DCDA-49C2-912D-BF4C74E86B09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5533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9717" y="1824990"/>
            <a:ext cx="10234083" cy="43529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1D46C-F9CE-48E4-9419-E7704BF65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B8787D-0A67-4C52-9BFC-89F00786FDB4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7FAAE1-751D-4009-9058-EA066CDAA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75D09-85A8-4D09-B808-5D6CBB084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B31120-B4AE-42AB-9B4B-8ADDAA11B3C5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5691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9202" y="490806"/>
            <a:ext cx="8508031" cy="79785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800" cap="all">
                <a:solidFill>
                  <a:srgbClr val="E2231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529202" y="1536192"/>
            <a:ext cx="9980047" cy="3795728"/>
          </a:xfrm>
          <a:prstGeom prst="rect">
            <a:avLst/>
          </a:prstGeom>
        </p:spPr>
        <p:txBody>
          <a:bodyPr vert="horz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/>
            </a:lvl1pPr>
            <a:lvl2pPr>
              <a:defRPr sz="2800"/>
            </a:lvl2pPr>
            <a:lvl3pPr>
              <a:defRPr sz="2800"/>
            </a:lvl3pPr>
            <a:lvl4pPr>
              <a:defRPr sz="2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"/>
            <a:ext cx="12192000" cy="69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541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1832270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5280" b="0" spc="-270">
                <a:solidFill>
                  <a:schemeClr val="tx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1010482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2880" b="0">
                <a:solidFill>
                  <a:schemeClr val="tx1">
                    <a:lumMod val="85000"/>
                  </a:schemeClr>
                </a:solidFill>
                <a:latin typeface="+mj-lt"/>
              </a:defRPr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6"/>
            <a:ext cx="5025216" cy="40722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6"/>
            <a:ext cx="5033960" cy="4072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145B073B-BAF6-4D63-BB8B-4531D7695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91A7F3-5880-4CBE-AF39-9D7742E2CB0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3004B0A-7B8B-46A5-A80C-54CA34F6B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287BE2E-1125-460B-BC23-7CFDFB627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3D9CDD-B4E8-4E93-AE56-DC13CEFC0A82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9774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6"/>
            <a:ext cx="5025216" cy="33928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1" y="1681163"/>
            <a:ext cx="5035548" cy="823912"/>
          </a:xfrm>
        </p:spPr>
        <p:txBody>
          <a:bodyPr rtlCol="0" anchor="b">
            <a:normAutofit/>
          </a:bodyPr>
          <a:lstStyle>
            <a:lvl1pPr>
              <a:buNone/>
              <a:defRPr lang="en-US" sz="2160" b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1" y="2505076"/>
            <a:ext cx="5035548" cy="33928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ADA9D81-3CB3-414C-8CEA-E09E521D3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8DCA9E-DD1D-4F85-875A-507BF3D8C6B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328CB8B-A1FA-46B4-805D-90FEE9AAC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6EC95E9-D092-416A-91B5-9AA149823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F36254-ED91-4B1B-9D57-59588136B9B8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317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4D457A7-EF07-4EE2-9E78-6E2516009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B5E778-D3C2-403E-A6B3-E8FBB0C727AE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D354C4F2-310C-44E2-AD87-227FBA8F4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8FD36BB-6569-4991-93EA-34E996E12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0AEB40-8053-4DC6-8DA3-A5C31491D4E0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970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2446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9885" y="362495"/>
            <a:ext cx="11872231" cy="5543958"/>
          </a:xfrm>
        </p:spPr>
        <p:txBody>
          <a:bodyPr rtlCol="0">
            <a:normAutofit/>
          </a:bodyPr>
          <a:lstStyle>
            <a:lvl1pPr marL="0" indent="0">
              <a:buNone/>
              <a:defRPr sz="2880">
                <a:solidFill>
                  <a:schemeClr val="tx1">
                    <a:lumMod val="85000"/>
                  </a:schemeClr>
                </a:solidFill>
              </a:defRPr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9DE157-3370-468B-B605-281182D14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45D956-635A-41A7-B8DE-2145A7BBCD6B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3EBE0-EB87-41E1-B0E6-99F61F27B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BA43D-536B-4F4B-83AC-5B72A39F3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2D2FE4-34D3-4268-B08C-03730C958509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6915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6"/>
            <a:ext cx="10515600" cy="3379735"/>
          </a:xfrm>
        </p:spPr>
        <p:txBody>
          <a:bodyPr rtlCol="0">
            <a:normAutofit/>
          </a:bodyPr>
          <a:lstStyle>
            <a:lvl1pPr marL="0" indent="0">
              <a:buNone/>
              <a:defRPr sz="2880">
                <a:solidFill>
                  <a:schemeClr val="tx1">
                    <a:lumMod val="85000"/>
                  </a:schemeClr>
                </a:solidFill>
              </a:defRPr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5186517"/>
            <a:ext cx="10514012" cy="682472"/>
          </a:xfrm>
        </p:spPr>
        <p:txBody>
          <a:bodyPr/>
          <a:lstStyle>
            <a:lvl1pPr marL="0" indent="0">
              <a:buNone/>
              <a:defRPr sz="1440">
                <a:solidFill>
                  <a:schemeClr val="bg1"/>
                </a:solidFill>
              </a:defRPr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1CE3AD6-E495-45EE-8ED2-C674EECD1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3E1BC6-4B9B-44BC-8929-F84E88BD6DAF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C768AC4-2B0B-4527-BD5E-2EA2B84E7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CB7E77C-158D-4E49-AACC-EC6ACA373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2B1444-8B0D-4D1C-AD45-36A9A72CB0DA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9845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2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C76D5932-C0F5-4E52-BCB8-7388CEF6CA5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38200" y="365760"/>
            <a:ext cx="10515600" cy="1325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36C9C578-838E-47A6-94C1-9F439827294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119717" y="1824990"/>
            <a:ext cx="10234083" cy="4352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927A4-AE2B-4D13-9377-0BFEEB7B7E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320118" y="6356986"/>
            <a:ext cx="1587500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427939" eaLnBrk="1" fontAlgn="auto" hangingPunct="1">
              <a:spcBef>
                <a:spcPts val="0"/>
              </a:spcBef>
              <a:spcAft>
                <a:spcPts val="0"/>
              </a:spcAft>
              <a:defRPr sz="1080">
                <a:solidFill>
                  <a:schemeClr val="tx1">
                    <a:lumMod val="8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35415E3-39A2-4ABA-B372-9D548CC84581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8FAD8A-C277-423E-9BB4-8A1D30D441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96000" y="6356986"/>
            <a:ext cx="4114800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defTabSz="427939" eaLnBrk="1" fontAlgn="auto" hangingPunct="1">
              <a:spcBef>
                <a:spcPts val="0"/>
              </a:spcBef>
              <a:spcAft>
                <a:spcPts val="0"/>
              </a:spcAft>
              <a:defRPr sz="1080">
                <a:solidFill>
                  <a:schemeClr val="tx1">
                    <a:lumMod val="8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F435B-5CC8-4EE9-8256-5F34DDA7F9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99184" y="6356986"/>
            <a:ext cx="954616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defTabSz="427939" eaLnBrk="1" fontAlgn="auto" hangingPunct="1">
              <a:spcBef>
                <a:spcPts val="0"/>
              </a:spcBef>
              <a:spcAft>
                <a:spcPts val="0"/>
              </a:spcAft>
              <a:defRPr sz="1080">
                <a:solidFill>
                  <a:schemeClr val="tx1">
                    <a:lumMod val="8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15738673-5A64-4BE5-BB54-00BB9704DBF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5816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txStyles>
    <p:titleStyle>
      <a:lvl1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 kern="1200">
          <a:solidFill>
            <a:srgbClr val="6F6F6F"/>
          </a:solidFill>
          <a:latin typeface="+mj-lt"/>
          <a:ea typeface="+mj-ea"/>
          <a:cs typeface="+mj-cs"/>
        </a:defRPr>
      </a:lvl1pPr>
      <a:lvl2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2pPr>
      <a:lvl3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3pPr>
      <a:lvl4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4pPr>
      <a:lvl5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5pPr>
      <a:lvl6pPr marL="548640" algn="l" defTabSz="822960" rtl="0" fontAlgn="base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6pPr>
      <a:lvl7pPr marL="1097280" algn="l" defTabSz="822960" rtl="0" fontAlgn="base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7pPr>
      <a:lvl8pPr marL="1645920" algn="l" defTabSz="822960" rtl="0" fontAlgn="base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8pPr>
      <a:lvl9pPr marL="2194560" algn="l" defTabSz="822960" rtl="0" fontAlgn="base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9pPr>
    </p:titleStyle>
    <p:bodyStyle>
      <a:lvl1pPr marL="205740" indent="-205740" algn="l" defTabSz="822960" rtl="0" eaLnBrk="0" fontAlgn="base" hangingPunct="0">
        <a:lnSpc>
          <a:spcPct val="90000"/>
        </a:lnSpc>
        <a:spcBef>
          <a:spcPts val="900"/>
        </a:spcBef>
        <a:spcAft>
          <a:spcPct val="0"/>
        </a:spcAft>
        <a:buFont typeface="Arial" panose="020B0604020202020204" pitchFamily="34" charset="0"/>
        <a:buChar char="•"/>
        <a:defRPr sz="3840" kern="1200">
          <a:solidFill>
            <a:schemeClr val="bg1"/>
          </a:solidFill>
          <a:latin typeface="+mn-lt"/>
          <a:ea typeface="+mn-ea"/>
          <a:cs typeface="+mn-cs"/>
        </a:defRPr>
      </a:lvl1pPr>
      <a:lvl2pPr marL="617220" indent="-205740" algn="l" defTabSz="822960" rtl="0" eaLnBrk="0" fontAlgn="base" hangingPunct="0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3360" kern="1200">
          <a:solidFill>
            <a:schemeClr val="bg1"/>
          </a:solidFill>
          <a:latin typeface="+mn-lt"/>
          <a:ea typeface="+mn-ea"/>
          <a:cs typeface="+mn-cs"/>
        </a:defRPr>
      </a:lvl2pPr>
      <a:lvl3pPr marL="1028700" indent="-205740" algn="l" defTabSz="822960" rtl="0" eaLnBrk="0" fontAlgn="base" hangingPunct="0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2880" kern="1200">
          <a:solidFill>
            <a:schemeClr val="bg1"/>
          </a:solidFill>
          <a:latin typeface="+mn-lt"/>
          <a:ea typeface="+mn-ea"/>
          <a:cs typeface="+mn-cs"/>
        </a:defRPr>
      </a:lvl3pPr>
      <a:lvl4pPr marL="1440180" indent="-205740" algn="l" defTabSz="822960" rtl="0" eaLnBrk="0" fontAlgn="base" hangingPunct="0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4pPr>
      <a:lvl5pPr marL="1851660" indent="-205740" algn="l" defTabSz="822960" rtl="0" eaLnBrk="0" fontAlgn="base" hangingPunct="0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1920" kern="1200">
          <a:solidFill>
            <a:schemeClr val="bg1"/>
          </a:solidFill>
          <a:latin typeface="+mn-lt"/>
          <a:ea typeface="+mn-ea"/>
          <a:cs typeface="+mn-cs"/>
        </a:defRPr>
      </a:lvl5pPr>
      <a:lvl6pPr marL="226314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SPYEbDhAhM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hyperlink" Target="https://www.youtube.com/watch?v=CuSxOCGT0vw" TargetMode="External"/><Relationship Id="rId1" Type="http://schemas.openxmlformats.org/officeDocument/2006/relationships/slideLayout" Target="../slideLayouts/slideLayout2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A5FE9-8E49-475F-94A9-1A3BEF43FA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8344" y="1429436"/>
            <a:ext cx="9815455" cy="1641490"/>
          </a:xfrm>
        </p:spPr>
        <p:txBody>
          <a:bodyPr>
            <a:normAutofit fontScale="90000"/>
          </a:bodyPr>
          <a:lstStyle/>
          <a:p>
            <a:r>
              <a:rPr lang="en-CA" dirty="0">
                <a:latin typeface="Trebuchet MS" panose="020B0603020202020204" pitchFamily="34" charset="0"/>
              </a:rPr>
              <a:t>MGMT-6064</a:t>
            </a:r>
            <a:br>
              <a:rPr lang="en-CA" dirty="0">
                <a:latin typeface="Trebuchet MS" panose="020B0603020202020204" pitchFamily="34" charset="0"/>
              </a:rPr>
            </a:br>
            <a:r>
              <a:rPr lang="en-CA" dirty="0">
                <a:latin typeface="Trebuchet MS" panose="020B0603020202020204" pitchFamily="34" charset="0"/>
              </a:rPr>
              <a:t>PROJECT LEADERSHIP </a:t>
            </a:r>
            <a:br>
              <a:rPr lang="en-CA" dirty="0">
                <a:latin typeface="Trebuchet MS" panose="020B0603020202020204" pitchFamily="34" charset="0"/>
              </a:rPr>
            </a:br>
            <a:r>
              <a:rPr lang="en-CA" dirty="0">
                <a:latin typeface="Trebuchet MS" panose="020B0603020202020204" pitchFamily="34" charset="0"/>
              </a:rPr>
              <a:t>AND MANAGEMENT</a:t>
            </a:r>
            <a:br>
              <a:rPr lang="en-CA" dirty="0"/>
            </a:b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B62131-BE21-4F8E-8023-2D88FB7242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51688" y="4244276"/>
            <a:ext cx="9144000" cy="1236828"/>
          </a:xfrm>
        </p:spPr>
        <p:txBody>
          <a:bodyPr>
            <a:noAutofit/>
          </a:bodyPr>
          <a:lstStyle/>
          <a:p>
            <a:r>
              <a:rPr lang="en-CA" sz="4000" dirty="0">
                <a:latin typeface="Trebuchet MS" panose="020B0603020202020204" pitchFamily="34" charset="0"/>
              </a:rPr>
              <a:t>Module 2: Leadership Definition, Sources of Power</a:t>
            </a:r>
          </a:p>
        </p:txBody>
      </p:sp>
    </p:spTree>
    <p:extLst>
      <p:ext uri="{BB962C8B-B14F-4D97-AF65-F5344CB8AC3E}">
        <p14:creationId xmlns:p14="http://schemas.microsoft.com/office/powerpoint/2010/main" val="1783979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CB123-DCD2-4D3C-9825-C4553E11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5237" y="350129"/>
            <a:ext cx="7554351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Information &amp; Referent power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195EF8-A651-4488-9146-DCF5A7A46A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3216" y="1550263"/>
            <a:ext cx="6035040" cy="3336081"/>
          </a:xfrm>
          <a:solidFill>
            <a:schemeClr val="tx1"/>
          </a:solidFill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Information power:</a:t>
            </a:r>
            <a:r>
              <a:rPr lang="en-CA" dirty="0">
                <a:latin typeface="Trebuchet MS" panose="020B0603020202020204" pitchFamily="34" charset="0"/>
              </a:rPr>
              <a:t> ability to influence because you possess knowledge that others want or need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Power comes from your ability to withhold or release a needed resource (i.e., information)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3AE477-C15C-46E7-8DF7-7AE56E93980D}"/>
              </a:ext>
            </a:extLst>
          </p:cNvPr>
          <p:cNvSpPr txBox="1"/>
          <p:nvPr/>
        </p:nvSpPr>
        <p:spPr>
          <a:xfrm>
            <a:off x="6611816" y="1595139"/>
            <a:ext cx="532696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800" b="1" dirty="0">
                <a:solidFill>
                  <a:srgbClr val="C00000"/>
                </a:solidFill>
                <a:latin typeface="Trebuchet MS" panose="020B0603020202020204" pitchFamily="34" charset="0"/>
              </a:rPr>
              <a:t>Referent power:</a:t>
            </a:r>
            <a:r>
              <a:rPr lang="en-CA" sz="2800" dirty="0">
                <a:solidFill>
                  <a:srgbClr val="C00000"/>
                </a:solidFill>
                <a:latin typeface="Trebuchet MS" panose="020B0603020202020204" pitchFamily="34" charset="0"/>
              </a:rPr>
              <a:t> </a:t>
            </a:r>
            <a:r>
              <a:rPr lang="en-CA" sz="2800" dirty="0">
                <a:solidFill>
                  <a:schemeClr val="bg1"/>
                </a:solidFill>
                <a:latin typeface="Trebuchet MS" panose="020B0603020202020204" pitchFamily="34" charset="0"/>
              </a:rPr>
              <a:t>ability to attract followers because they respect and admire you </a:t>
            </a:r>
            <a:endParaRPr lang="en-US" sz="28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765ABB-BB16-4488-8FD4-33D4D230C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7277" y="4262833"/>
            <a:ext cx="3879673" cy="22450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6D424CC-75F9-4948-A4D0-F10CB64527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323" y="5000385"/>
            <a:ext cx="3731734" cy="1704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024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0C4BC-5453-4CEE-831F-342E92D72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8040" y="484398"/>
            <a:ext cx="6984544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Reward &amp; coercive power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B181FB-DB59-4554-8379-CEAA56519C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879" y="1536191"/>
            <a:ext cx="5029840" cy="5188165"/>
          </a:xfrm>
          <a:solidFill>
            <a:schemeClr val="tx1"/>
          </a:solidFill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Reward power:</a:t>
            </a:r>
            <a:r>
              <a:rPr lang="en-CA" dirty="0">
                <a:solidFill>
                  <a:srgbClr val="C00000"/>
                </a:solidFill>
                <a:latin typeface="Trebuchet MS" panose="020B0603020202020204" pitchFamily="34" charset="0"/>
              </a:rPr>
              <a:t> </a:t>
            </a:r>
            <a:r>
              <a:rPr lang="en-CA" dirty="0">
                <a:latin typeface="Trebuchet MS" panose="020B0603020202020204" pitchFamily="34" charset="0"/>
              </a:rPr>
              <a:t>ability to give a reward for doing what you want them to do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The ability to deprive someone of a reward for NOT doing what you want them to do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465922-DE9E-4245-A3AF-4C6E507BEA4F}"/>
              </a:ext>
            </a:extLst>
          </p:cNvPr>
          <p:cNvSpPr txBox="1"/>
          <p:nvPr/>
        </p:nvSpPr>
        <p:spPr>
          <a:xfrm>
            <a:off x="6096000" y="1536191"/>
            <a:ext cx="590843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800" b="1" dirty="0">
                <a:solidFill>
                  <a:srgbClr val="C00000"/>
                </a:solidFill>
                <a:latin typeface="Trebuchet MS" panose="020B0603020202020204" pitchFamily="34" charset="0"/>
              </a:rPr>
              <a:t>Coercive power</a:t>
            </a:r>
            <a:r>
              <a:rPr lang="en-CA" sz="2800" dirty="0">
                <a:solidFill>
                  <a:srgbClr val="C00000"/>
                </a:solidFill>
                <a:latin typeface="Trebuchet MS" panose="020B0603020202020204" pitchFamily="34" charset="0"/>
              </a:rPr>
              <a:t>: </a:t>
            </a:r>
            <a:r>
              <a:rPr lang="en-CA" sz="2800" dirty="0">
                <a:solidFill>
                  <a:schemeClr val="bg1"/>
                </a:solidFill>
                <a:latin typeface="Trebuchet MS" panose="020B0603020202020204" pitchFamily="34" charset="0"/>
              </a:rPr>
              <a:t>ability to penalize individuals for failure by threatening to use force (physical, economics, emotional, etc.)</a:t>
            </a:r>
            <a:endParaRPr lang="en-US" sz="28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69CB31-82C2-4CBD-8872-BDB556751E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675" y="76520"/>
            <a:ext cx="1392703" cy="14596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D9278F7-3361-4FF3-AB36-E630D02837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1106" y="64777"/>
            <a:ext cx="3037114" cy="12660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82254D-478B-4C1B-B5B3-188E85D71E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0293" y="4050221"/>
            <a:ext cx="5381625" cy="254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4345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7841222-2F53-4FE5-BCEB-3C8545F11F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547" y="5648725"/>
            <a:ext cx="1725480" cy="11691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EDBAD4-5D07-4F92-9736-1E3ECA063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910" y="324236"/>
            <a:ext cx="8508031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Other sources of power </a:t>
            </a:r>
            <a:r>
              <a:rPr lang="en-CA" dirty="0">
                <a:solidFill>
                  <a:srgbClr val="C00000"/>
                </a:solidFill>
                <a:latin typeface="Trebuchet MS" panose="020B0603020202020204" pitchFamily="34" charset="0"/>
              </a:rPr>
              <a:t>(PMBOK)</a:t>
            </a:r>
            <a:endParaRPr lang="en-CA" sz="3600" dirty="0">
              <a:solidFill>
                <a:srgbClr val="C00000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541ED7-35AB-431E-8863-8222CBA510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7487" y="1173103"/>
            <a:ext cx="10693323" cy="466766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Relational: </a:t>
            </a:r>
            <a:r>
              <a:rPr lang="en-CA" sz="3200" dirty="0">
                <a:latin typeface="Trebuchet MS" panose="020B0603020202020204" pitchFamily="34" charset="0"/>
              </a:rPr>
              <a:t>derived from network of professional and/or social connections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Ingratiating:  </a:t>
            </a:r>
            <a:r>
              <a:rPr lang="en-CA" sz="3200" dirty="0">
                <a:latin typeface="Trebuchet MS" panose="020B0603020202020204" pitchFamily="34" charset="0"/>
              </a:rPr>
              <a:t>application of flattery to win favour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Guilt-based: </a:t>
            </a:r>
            <a:r>
              <a:rPr lang="en-CA" sz="3200" dirty="0">
                <a:latin typeface="Trebuchet MS" panose="020B0603020202020204" pitchFamily="34" charset="0"/>
              </a:rPr>
              <a:t>imposition of obligation or sense of duty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Persuasive:  </a:t>
            </a:r>
            <a:r>
              <a:rPr lang="en-CA" sz="3200" dirty="0">
                <a:latin typeface="Trebuchet MS" panose="020B0603020202020204" pitchFamily="34" charset="0"/>
              </a:rPr>
              <a:t>ability to provide arguments that move people to desired course of action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Avoiding:  </a:t>
            </a:r>
            <a:r>
              <a:rPr lang="en-CA" sz="3200" dirty="0">
                <a:latin typeface="Trebuchet MS" panose="020B0603020202020204" pitchFamily="34" charset="0"/>
              </a:rPr>
              <a:t>refusing to participate</a:t>
            </a:r>
          </a:p>
          <a:p>
            <a:pPr algn="ctr"/>
            <a:r>
              <a:rPr lang="en-CA" sz="3200" i="1" dirty="0">
                <a:latin typeface="Trebuchet MS" panose="020B0603020202020204" pitchFamily="34" charset="0"/>
              </a:rPr>
              <a:t>Etc…</a:t>
            </a:r>
            <a:endParaRPr lang="en-CA" i="1" dirty="0">
              <a:latin typeface="Trebuchet MS" panose="020B0603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99AB18-AD73-4EA2-B44F-64624BB546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8841" y="5648725"/>
            <a:ext cx="1725480" cy="10548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65DE4C-569E-4E03-92D3-9304D5A6EB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80774" y="5703152"/>
            <a:ext cx="1725480" cy="10113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58107F-75B4-4FE9-824C-1695388375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718" y="5514534"/>
            <a:ext cx="3298799" cy="13032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E9F8C6-E875-48D8-B5E2-659DD9BBA6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63339" y="4643743"/>
            <a:ext cx="1294942" cy="207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595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7AC0F-99C5-4C09-AFA2-76BC8E850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9982" y="181620"/>
            <a:ext cx="9702018" cy="1301455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common power &amp; authority </a:t>
            </a:r>
            <a:b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</a:br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problems in projects </a:t>
            </a:r>
            <a:r>
              <a:rPr lang="en-CA" sz="2400" dirty="0">
                <a:solidFill>
                  <a:srgbClr val="C00000"/>
                </a:solidFill>
                <a:latin typeface="Trebuchet MS" panose="020B0603020202020204" pitchFamily="34" charset="0"/>
              </a:rPr>
              <a:t>(Kerzner)</a:t>
            </a:r>
            <a:endParaRPr lang="en-CA" sz="3600" dirty="0">
              <a:solidFill>
                <a:srgbClr val="C00000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7870DD-B717-4738-8C0E-9A63D8B5E7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92771" y="1540602"/>
            <a:ext cx="10228669" cy="496696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600" dirty="0">
                <a:latin typeface="Trebuchet MS" panose="020B0603020202020204" pitchFamily="34" charset="0"/>
              </a:rPr>
              <a:t>Poorly documented or no formal authority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600" dirty="0">
                <a:latin typeface="Trebuchet MS" panose="020B0603020202020204" pitchFamily="34" charset="0"/>
              </a:rPr>
              <a:t>Power &amp; authority are perceived incorrectly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600" dirty="0">
                <a:latin typeface="Trebuchet MS" panose="020B0603020202020204" pitchFamily="34" charset="0"/>
              </a:rPr>
              <a:t>Dual accountability of personnel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600" dirty="0">
                <a:latin typeface="Trebuchet MS" panose="020B0603020202020204" pitchFamily="34" charset="0"/>
              </a:rPr>
              <a:t>Two bosses (who often disagree)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600" dirty="0">
                <a:latin typeface="Trebuchet MS" panose="020B0603020202020204" pitchFamily="34" charset="0"/>
              </a:rPr>
              <a:t>Individualistic org/team/project culture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600" dirty="0">
                <a:latin typeface="Trebuchet MS" panose="020B0603020202020204" pitchFamily="34" charset="0"/>
              </a:rPr>
              <a:t>Shifting of personnel loyalties from vertical to horizontal lines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600" dirty="0">
                <a:latin typeface="Trebuchet MS" panose="020B0603020202020204" pitchFamily="34" charset="0"/>
              </a:rPr>
              <a:t>Group decision making based on the strongest group/person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600" dirty="0">
                <a:latin typeface="Trebuchet MS" panose="020B0603020202020204" pitchFamily="34" charset="0"/>
              </a:rPr>
              <a:t>Inability to influence or administer rewards and punishment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600" dirty="0">
                <a:latin typeface="Trebuchet MS" panose="020B0603020202020204" pitchFamily="34" charset="0"/>
              </a:rPr>
              <a:t>Sharing resources among several projects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52387F-6C0B-45DD-BF03-DDCA49C7B8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608" y="5807440"/>
            <a:ext cx="3305909" cy="994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749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9AF7B2-8A2B-467B-846E-4D2BD0D43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303" y="2993790"/>
            <a:ext cx="11783393" cy="372370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89CB4BB-B2DE-4454-90FC-589F9F4D1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772" y="522515"/>
            <a:ext cx="10189029" cy="2073890"/>
          </a:xfrm>
        </p:spPr>
        <p:txBody>
          <a:bodyPr/>
          <a:lstStyle/>
          <a:p>
            <a:pPr algn="ctr"/>
            <a:r>
              <a:rPr lang="en-CA" sz="4400" dirty="0">
                <a:solidFill>
                  <a:srgbClr val="C00000"/>
                </a:solidFill>
                <a:latin typeface="Trebuchet MS" panose="020B0603020202020204" pitchFamily="34" charset="0"/>
              </a:rPr>
              <a:t>What characteristics</a:t>
            </a:r>
            <a:br>
              <a:rPr lang="en-CA" sz="4400" dirty="0">
                <a:solidFill>
                  <a:srgbClr val="C00000"/>
                </a:solidFill>
                <a:latin typeface="Trebuchet MS" panose="020B0603020202020204" pitchFamily="34" charset="0"/>
              </a:rPr>
            </a:br>
            <a:r>
              <a:rPr lang="en-CA" sz="4400" dirty="0">
                <a:solidFill>
                  <a:srgbClr val="C00000"/>
                </a:solidFill>
                <a:latin typeface="Trebuchet MS" panose="020B0603020202020204" pitchFamily="34" charset="0"/>
              </a:rPr>
              <a:t>do </a:t>
            </a:r>
            <a:r>
              <a:rPr lang="en-CA" sz="4400" i="1" dirty="0">
                <a:solidFill>
                  <a:srgbClr val="C00000"/>
                </a:solidFill>
                <a:latin typeface="Trebuchet MS" panose="020B0603020202020204" pitchFamily="34" charset="0"/>
              </a:rPr>
              <a:t>“great leaders” </a:t>
            </a:r>
            <a:br>
              <a:rPr lang="en-CA" sz="4400" dirty="0">
                <a:solidFill>
                  <a:srgbClr val="C00000"/>
                </a:solidFill>
                <a:latin typeface="Trebuchet MS" panose="020B0603020202020204" pitchFamily="34" charset="0"/>
              </a:rPr>
            </a:br>
            <a:r>
              <a:rPr lang="en-CA" sz="4400" dirty="0">
                <a:solidFill>
                  <a:srgbClr val="C00000"/>
                </a:solidFill>
                <a:latin typeface="Trebuchet MS" panose="020B0603020202020204" pitchFamily="34" charset="0"/>
              </a:rPr>
              <a:t>have in common?</a:t>
            </a:r>
          </a:p>
        </p:txBody>
      </p:sp>
    </p:spTree>
    <p:extLst>
      <p:ext uri="{BB962C8B-B14F-4D97-AF65-F5344CB8AC3E}">
        <p14:creationId xmlns:p14="http://schemas.microsoft.com/office/powerpoint/2010/main" val="29305870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7AC0F-99C5-4C09-AFA2-76BC8E850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114" y="348342"/>
            <a:ext cx="10595427" cy="761733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Leadership has been studied for a long time…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6E94E3-20E5-4B17-9C7C-390239061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95" y="1052019"/>
            <a:ext cx="11939462" cy="5805981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1981F612-7BF9-4AE9-84F9-D7B5A4F6E5A0}"/>
              </a:ext>
            </a:extLst>
          </p:cNvPr>
          <p:cNvSpPr/>
          <p:nvPr/>
        </p:nvSpPr>
        <p:spPr>
          <a:xfrm>
            <a:off x="6096000" y="6223001"/>
            <a:ext cx="4484914" cy="5733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Chinese philosopher, born 601 BCE</a:t>
            </a:r>
          </a:p>
        </p:txBody>
      </p:sp>
    </p:spTree>
    <p:extLst>
      <p:ext uri="{BB962C8B-B14F-4D97-AF65-F5344CB8AC3E}">
        <p14:creationId xmlns:p14="http://schemas.microsoft.com/office/powerpoint/2010/main" val="22201973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A0048-1D6F-4AE8-A33A-51AEAF46E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1953" y="332603"/>
            <a:ext cx="9980047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Competency perspective of leadership</a:t>
            </a:r>
            <a:endParaRPr lang="en-CA" dirty="0">
              <a:solidFill>
                <a:srgbClr val="C00000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328CD-155E-436C-87D9-C4239FEBBE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66945" y="1313343"/>
            <a:ext cx="9842997" cy="483424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Effective leaders possess specific personal characteristics:</a:t>
            </a:r>
          </a:p>
          <a:p>
            <a:pPr marL="1074420" lvl="1" indent="-457200"/>
            <a:r>
              <a:rPr lang="en-CA" dirty="0">
                <a:latin typeface="Trebuchet MS" panose="020B0603020202020204" pitchFamily="34" charset="0"/>
              </a:rPr>
              <a:t>Personality (extraversion, conscientiousness)</a:t>
            </a:r>
          </a:p>
          <a:p>
            <a:pPr marL="1074420" lvl="1" indent="-457200"/>
            <a:r>
              <a:rPr lang="en-CA" dirty="0">
                <a:latin typeface="Trebuchet MS" panose="020B0603020202020204" pitchFamily="34" charset="0"/>
              </a:rPr>
              <a:t>Self-concept</a:t>
            </a:r>
          </a:p>
          <a:p>
            <a:pPr marL="1074420" lvl="1" indent="-457200"/>
            <a:r>
              <a:rPr lang="en-CA" dirty="0">
                <a:latin typeface="Trebuchet MS" panose="020B0603020202020204" pitchFamily="34" charset="0"/>
              </a:rPr>
              <a:t>Drive</a:t>
            </a:r>
          </a:p>
          <a:p>
            <a:pPr marL="1074420" lvl="1" indent="-457200"/>
            <a:r>
              <a:rPr lang="en-CA" dirty="0">
                <a:latin typeface="Trebuchet MS" panose="020B0603020202020204" pitchFamily="34" charset="0"/>
              </a:rPr>
              <a:t>Integrity</a:t>
            </a:r>
          </a:p>
          <a:p>
            <a:pPr marL="1074420" lvl="1" indent="-457200"/>
            <a:r>
              <a:rPr lang="en-CA" dirty="0">
                <a:latin typeface="Trebuchet MS" panose="020B0603020202020204" pitchFamily="34" charset="0"/>
              </a:rPr>
              <a:t>Leadership motivation</a:t>
            </a:r>
          </a:p>
          <a:p>
            <a:pPr marL="1074420" lvl="1" indent="-457200"/>
            <a:r>
              <a:rPr lang="en-CA" dirty="0">
                <a:latin typeface="Trebuchet MS" panose="020B0603020202020204" pitchFamily="34" charset="0"/>
              </a:rPr>
              <a:t>Knowledge of the business</a:t>
            </a:r>
          </a:p>
          <a:p>
            <a:pPr marL="1074420" lvl="1" indent="-457200"/>
            <a:r>
              <a:rPr lang="en-CA" dirty="0">
                <a:latin typeface="Trebuchet MS" panose="020B0603020202020204" pitchFamily="34" charset="0"/>
              </a:rPr>
              <a:t>Cognitive and practical intelligence</a:t>
            </a:r>
          </a:p>
          <a:p>
            <a:pPr marL="1074420" lvl="1" indent="-457200"/>
            <a:r>
              <a:rPr lang="en-CA" dirty="0">
                <a:latin typeface="Trebuchet MS" panose="020B0603020202020204" pitchFamily="34" charset="0"/>
              </a:rPr>
              <a:t>Emotional intelligence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  <a:p>
            <a:endParaRPr lang="en-CA" dirty="0">
              <a:latin typeface="Trebuchet MS" panose="020B0603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399C95-48EA-4452-BC8B-CF387895E5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7486" y="3673595"/>
            <a:ext cx="2244044" cy="2983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77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8D5AAB-0F75-4421-AAD7-83526D3B5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8780" y="5078438"/>
            <a:ext cx="2468477" cy="16428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0A0048-1D6F-4AE8-A33A-51AEAF46E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1953" y="332603"/>
            <a:ext cx="9980047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PMBOK: qualities &amp; skills of a leader</a:t>
            </a:r>
            <a:endParaRPr lang="en-CA" dirty="0">
              <a:solidFill>
                <a:srgbClr val="C00000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328CD-155E-436C-87D9-C4239FEBBE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66946" y="1313343"/>
            <a:ext cx="5329054" cy="483424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Visionary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Optimistic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Collaborative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Ability to manage relationships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Communication skills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Respectful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Ethical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Cultural sensitivity</a:t>
            </a:r>
          </a:p>
          <a:p>
            <a:endParaRPr lang="en-CA" dirty="0">
              <a:latin typeface="Trebuchet MS" panose="020B0603020202020204" pitchFamily="34" charset="0"/>
            </a:endParaRP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12902925-9DA1-41EF-B52D-9506A177756F}"/>
              </a:ext>
            </a:extLst>
          </p:cNvPr>
          <p:cNvSpPr txBox="1">
            <a:spLocks/>
          </p:cNvSpPr>
          <p:nvPr/>
        </p:nvSpPr>
        <p:spPr bwMode="auto">
          <a:xfrm>
            <a:off x="6274191" y="1313343"/>
            <a:ext cx="5528603" cy="4679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17220" indent="-205740" algn="l" defTabSz="822960" rtl="0" eaLnBrk="0" fontAlgn="base" hangingPunct="0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028700" indent="-205740" algn="l" defTabSz="822960" rtl="0" eaLnBrk="0" fontAlgn="base" hangingPunct="0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440180" indent="-205740" algn="l" defTabSz="822960" rtl="0" eaLnBrk="0" fontAlgn="base" hangingPunct="0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51660" indent="-205740" algn="l" defTabSz="822960" rtl="0" eaLnBrk="0" fontAlgn="base" hangingPunct="0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6314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7462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8610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9758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Problem solver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Giving credit to others when due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Lifelong learner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Ability to focus on important things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Holistic perspective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Critical thinking skills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20666875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F060D0-C962-4812-AC2C-F2AEA6A87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3060" y="3415009"/>
            <a:ext cx="2684746" cy="26585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0A0048-1D6F-4AE8-A33A-51AEAF46E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1953" y="332603"/>
            <a:ext cx="9980047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Personality and leadership</a:t>
            </a:r>
            <a:endParaRPr lang="en-CA" dirty="0">
              <a:solidFill>
                <a:srgbClr val="C00000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328CD-155E-436C-87D9-C4239FEBBE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17467" y="1565753"/>
            <a:ext cx="8065593" cy="454425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Personality</a:t>
            </a:r>
            <a:r>
              <a:rPr lang="en-CA" dirty="0">
                <a:latin typeface="Trebuchet MS" panose="020B0603020202020204" pitchFamily="34" charset="0"/>
              </a:rPr>
              <a:t>: the relatively enduring pattern of thoughts, emotions, and behaviours that characterize a person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Two most famous models of personality: </a:t>
            </a:r>
          </a:p>
          <a:p>
            <a:pPr marL="1074420" lvl="1" indent="-457200"/>
            <a:r>
              <a:rPr lang="en-CA" dirty="0">
                <a:latin typeface="Trebuchet MS" panose="020B0603020202020204" pitchFamily="34" charset="0"/>
              </a:rPr>
              <a:t>Five-Factor Model </a:t>
            </a:r>
          </a:p>
          <a:p>
            <a:pPr marL="1074420" lvl="1" indent="-457200"/>
            <a:r>
              <a:rPr lang="en-CA" dirty="0">
                <a:latin typeface="Trebuchet MS" panose="020B0603020202020204" pitchFamily="34" charset="0"/>
              </a:rPr>
              <a:t>Jungian Personality Theory/Myers-Briggs Type Inventory (MBTI)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  <a:p>
            <a:endParaRPr lang="en-CA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57828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CD4081-8F6F-4256-9037-773BA7AFC3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6110" y="3696417"/>
            <a:ext cx="3144684" cy="31446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0A0048-1D6F-4AE8-A33A-51AEAF46E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1953" y="332603"/>
            <a:ext cx="9980047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Personality: Five-factor model</a:t>
            </a:r>
            <a:endParaRPr lang="en-CA" dirty="0">
              <a:solidFill>
                <a:srgbClr val="C00000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328CD-155E-436C-87D9-C4239FEBBE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5989" y="1275765"/>
            <a:ext cx="11135637" cy="483424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Your personality can be reliably measured using five dimensions (“CANOE”):</a:t>
            </a:r>
          </a:p>
          <a:p>
            <a:pPr marL="1074420" lvl="1" indent="-457200"/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Conscientiousness</a:t>
            </a:r>
            <a:r>
              <a:rPr lang="en-CA" dirty="0">
                <a:latin typeface="Trebuchet MS" panose="020B0603020202020204" pitchFamily="34" charset="0"/>
              </a:rPr>
              <a:t>: careful, dependable, self-disciplined</a:t>
            </a:r>
          </a:p>
          <a:p>
            <a:pPr marL="1074420" lvl="1" indent="-457200"/>
            <a:r>
              <a:rPr lang="en-CA" b="1" dirty="0">
                <a:latin typeface="Trebuchet MS" panose="020B0603020202020204" pitchFamily="34" charset="0"/>
              </a:rPr>
              <a:t>Agreeableness</a:t>
            </a:r>
            <a:r>
              <a:rPr lang="en-CA" dirty="0">
                <a:latin typeface="Trebuchet MS" panose="020B0603020202020204" pitchFamily="34" charset="0"/>
              </a:rPr>
              <a:t>: courteous, good-natured, empathetic, caring</a:t>
            </a:r>
          </a:p>
          <a:p>
            <a:pPr marL="1074420" lvl="1" indent="-457200"/>
            <a:r>
              <a:rPr lang="en-CA" b="1" dirty="0">
                <a:latin typeface="Trebuchet MS" panose="020B0603020202020204" pitchFamily="34" charset="0"/>
              </a:rPr>
              <a:t>Neuroticism</a:t>
            </a:r>
            <a:r>
              <a:rPr lang="en-CA" dirty="0">
                <a:latin typeface="Trebuchet MS" panose="020B0603020202020204" pitchFamily="34" charset="0"/>
              </a:rPr>
              <a:t>: anxious, hostile, depressed</a:t>
            </a:r>
          </a:p>
          <a:p>
            <a:pPr marL="1074420" lvl="1" indent="-457200"/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Openness to experience</a:t>
            </a:r>
            <a:r>
              <a:rPr lang="en-CA" b="1" dirty="0">
                <a:latin typeface="Trebuchet MS" panose="020B0603020202020204" pitchFamily="34" charset="0"/>
              </a:rPr>
              <a:t>: </a:t>
            </a:r>
            <a:r>
              <a:rPr lang="en-CA" dirty="0">
                <a:latin typeface="Trebuchet MS" panose="020B0603020202020204" pitchFamily="34" charset="0"/>
              </a:rPr>
              <a:t>imaginative, </a:t>
            </a:r>
            <a:br>
              <a:rPr lang="en-CA" dirty="0">
                <a:latin typeface="Trebuchet MS" panose="020B0603020202020204" pitchFamily="34" charset="0"/>
              </a:rPr>
            </a:br>
            <a:r>
              <a:rPr lang="en-CA" dirty="0">
                <a:latin typeface="Trebuchet MS" panose="020B0603020202020204" pitchFamily="34" charset="0"/>
              </a:rPr>
              <a:t>creative, curious, sensitive</a:t>
            </a:r>
          </a:p>
          <a:p>
            <a:pPr marL="1074420" lvl="1" indent="-457200"/>
            <a:r>
              <a:rPr lang="en-CA" b="1" dirty="0">
                <a:latin typeface="Trebuchet MS" panose="020B0603020202020204" pitchFamily="34" charset="0"/>
              </a:rPr>
              <a:t>Extroversion</a:t>
            </a:r>
            <a:r>
              <a:rPr lang="en-CA" dirty="0">
                <a:latin typeface="Trebuchet MS" panose="020B0603020202020204" pitchFamily="34" charset="0"/>
              </a:rPr>
              <a:t>: outgoing, talkative, </a:t>
            </a:r>
            <a:br>
              <a:rPr lang="en-CA" dirty="0">
                <a:latin typeface="Trebuchet MS" panose="020B0603020202020204" pitchFamily="34" charset="0"/>
              </a:rPr>
            </a:br>
            <a:r>
              <a:rPr lang="en-CA" dirty="0">
                <a:latin typeface="Trebuchet MS" panose="020B0603020202020204" pitchFamily="34" charset="0"/>
              </a:rPr>
              <a:t>sociable, assertive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  <a:p>
            <a:endParaRPr lang="en-CA" dirty="0">
              <a:latin typeface="Trebuchet MS" panose="020B06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DFA885-B713-480F-8331-0B1237BDBA9B}"/>
              </a:ext>
            </a:extLst>
          </p:cNvPr>
          <p:cNvSpPr txBox="1"/>
          <p:nvPr/>
        </p:nvSpPr>
        <p:spPr>
          <a:xfrm>
            <a:off x="91206" y="5962920"/>
            <a:ext cx="4393112" cy="83099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A" sz="1600" i="1" dirty="0">
                <a:solidFill>
                  <a:schemeClr val="bg1"/>
                </a:solidFill>
              </a:rPr>
              <a:t>High conscientiousness and high openness to experience are associated with project success and effective project leadership!</a:t>
            </a:r>
          </a:p>
        </p:txBody>
      </p:sp>
    </p:spTree>
    <p:extLst>
      <p:ext uri="{BB962C8B-B14F-4D97-AF65-F5344CB8AC3E}">
        <p14:creationId xmlns:p14="http://schemas.microsoft.com/office/powerpoint/2010/main" val="1234636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2752" y="351347"/>
            <a:ext cx="6104725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1155032" y="1391477"/>
            <a:ext cx="9865894" cy="4956313"/>
          </a:xfrm>
        </p:spPr>
        <p:txBody>
          <a:bodyPr/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Definition of leadership in project management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Leadership vs. management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Talent Triangle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Power and authority</a:t>
            </a:r>
            <a:endParaRPr lang="en-PH" sz="3200" dirty="0">
              <a:latin typeface="Trebuchet MS" panose="020B0603020202020204" pitchFamily="34" charset="0"/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Leader(ship) traits and competencies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Personality and leadership</a:t>
            </a:r>
          </a:p>
        </p:txBody>
      </p:sp>
    </p:spTree>
    <p:extLst>
      <p:ext uri="{BB962C8B-B14F-4D97-AF65-F5344CB8AC3E}">
        <p14:creationId xmlns:p14="http://schemas.microsoft.com/office/powerpoint/2010/main" val="8102501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A0048-1D6F-4AE8-A33A-51AEAF46E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467" y="457373"/>
            <a:ext cx="10949065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Personality: Jungian personality theory/ </a:t>
            </a:r>
            <a:r>
              <a:rPr lang="en-CA" sz="3600" dirty="0" err="1">
                <a:solidFill>
                  <a:srgbClr val="C00000"/>
                </a:solidFill>
                <a:latin typeface="Trebuchet MS" panose="020B0603020202020204" pitchFamily="34" charset="0"/>
              </a:rPr>
              <a:t>mtbi</a:t>
            </a:r>
            <a:endParaRPr lang="en-CA" dirty="0">
              <a:solidFill>
                <a:srgbClr val="C00000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328CD-155E-436C-87D9-C4239FEBBE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5904" y="1255232"/>
            <a:ext cx="11926095" cy="5499101"/>
          </a:xfrm>
          <a:solidFill>
            <a:schemeClr val="tx1"/>
          </a:solidFill>
        </p:spPr>
        <p:txBody>
          <a:bodyPr/>
          <a:lstStyle/>
          <a:p>
            <a:endParaRPr lang="en-CA" sz="1200" dirty="0">
              <a:latin typeface="Trebuchet MS" panose="020B0603020202020204" pitchFamily="34" charset="0"/>
            </a:endParaRPr>
          </a:p>
          <a:p>
            <a:r>
              <a:rPr lang="en-CA" dirty="0">
                <a:latin typeface="Trebuchet MS" panose="020B0603020202020204" pitchFamily="34" charset="0"/>
              </a:rPr>
              <a:t>Your personality can be reliably measured using four dimensions:</a:t>
            </a:r>
          </a:p>
          <a:p>
            <a:pPr marL="1074420" lvl="1" indent="-457200"/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E</a:t>
            </a:r>
            <a:r>
              <a:rPr lang="en-CA" dirty="0">
                <a:latin typeface="Trebuchet MS" panose="020B0603020202020204" pitchFamily="34" charset="0"/>
              </a:rPr>
              <a:t>xtraversion versus </a:t>
            </a: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I</a:t>
            </a:r>
            <a:r>
              <a:rPr lang="en-CA" dirty="0">
                <a:latin typeface="Trebuchet MS" panose="020B0603020202020204" pitchFamily="34" charset="0"/>
              </a:rPr>
              <a:t>ntroversion</a:t>
            </a:r>
          </a:p>
          <a:p>
            <a:pPr marL="1074420" lvl="1" indent="-457200"/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S</a:t>
            </a:r>
            <a:r>
              <a:rPr lang="en-CA" dirty="0">
                <a:latin typeface="Trebuchet MS" panose="020B0603020202020204" pitchFamily="34" charset="0"/>
              </a:rPr>
              <a:t>ensing versus </a:t>
            </a:r>
            <a:r>
              <a:rPr lang="en-CA" dirty="0" err="1">
                <a:latin typeface="Trebuchet MS" panose="020B0603020202020204" pitchFamily="34" charset="0"/>
              </a:rPr>
              <a:t>i</a:t>
            </a:r>
            <a:r>
              <a:rPr lang="en-CA" b="1" dirty="0" err="1">
                <a:solidFill>
                  <a:srgbClr val="C00000"/>
                </a:solidFill>
                <a:latin typeface="Trebuchet MS" panose="020B0603020202020204" pitchFamily="34" charset="0"/>
              </a:rPr>
              <a:t>N</a:t>
            </a:r>
            <a:r>
              <a:rPr lang="en-CA" dirty="0" err="1">
                <a:latin typeface="Trebuchet MS" panose="020B0603020202020204" pitchFamily="34" charset="0"/>
              </a:rPr>
              <a:t>tuition</a:t>
            </a:r>
            <a:endParaRPr lang="en-CA" dirty="0">
              <a:latin typeface="Trebuchet MS" panose="020B0603020202020204" pitchFamily="34" charset="0"/>
            </a:endParaRPr>
          </a:p>
          <a:p>
            <a:pPr marL="1074420" lvl="1" indent="-457200"/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T</a:t>
            </a:r>
            <a:r>
              <a:rPr lang="en-CA" dirty="0">
                <a:latin typeface="Trebuchet MS" panose="020B0603020202020204" pitchFamily="34" charset="0"/>
              </a:rPr>
              <a:t>hinking versus </a:t>
            </a: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F</a:t>
            </a:r>
            <a:r>
              <a:rPr lang="en-CA" dirty="0">
                <a:latin typeface="Trebuchet MS" panose="020B0603020202020204" pitchFamily="34" charset="0"/>
              </a:rPr>
              <a:t>eeling</a:t>
            </a:r>
          </a:p>
          <a:p>
            <a:pPr marL="1074420" lvl="1" indent="-457200"/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J</a:t>
            </a:r>
            <a:r>
              <a:rPr lang="en-CA" dirty="0">
                <a:latin typeface="Trebuchet MS" panose="020B0603020202020204" pitchFamily="34" charset="0"/>
              </a:rPr>
              <a:t>udging versus </a:t>
            </a: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P</a:t>
            </a:r>
            <a:r>
              <a:rPr lang="en-CA" dirty="0">
                <a:latin typeface="Trebuchet MS" panose="020B0603020202020204" pitchFamily="34" charset="0"/>
              </a:rPr>
              <a:t>erception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  <a:p>
            <a:r>
              <a:rPr lang="en-CA" sz="1600" dirty="0">
                <a:latin typeface="Trebuchet MS" panose="020B0603020202020204" pitchFamily="34" charset="0"/>
                <a:hlinkClick r:id="rId3"/>
              </a:rPr>
              <a:t>(Funny video)</a:t>
            </a:r>
            <a:endParaRPr lang="en-CA" sz="1600" dirty="0">
              <a:latin typeface="Trebuchet MS" panose="020B0603020202020204" pitchFamily="34" charset="0"/>
            </a:endParaRPr>
          </a:p>
          <a:p>
            <a:endParaRPr lang="en-CA" sz="1600" dirty="0">
              <a:latin typeface="Trebuchet MS" panose="020B0603020202020204" pitchFamily="34" charset="0"/>
            </a:endParaRPr>
          </a:p>
          <a:p>
            <a:r>
              <a:rPr lang="en-CA" sz="1600" i="1" dirty="0">
                <a:latin typeface="Trebuchet MS" panose="020B0603020202020204" pitchFamily="34" charset="0"/>
              </a:rPr>
              <a:t>Research: There are more NT and </a:t>
            </a:r>
            <a:br>
              <a:rPr lang="en-CA" sz="1600" i="1" dirty="0">
                <a:latin typeface="Trebuchet MS" panose="020B0603020202020204" pitchFamily="34" charset="0"/>
              </a:rPr>
            </a:br>
            <a:r>
              <a:rPr lang="en-CA" sz="1600" i="1" dirty="0">
                <a:latin typeface="Trebuchet MS" panose="020B0603020202020204" pitchFamily="34" charset="0"/>
              </a:rPr>
              <a:t>fewer SF people in </a:t>
            </a:r>
            <a:br>
              <a:rPr lang="en-CA" sz="1600" i="1" dirty="0">
                <a:latin typeface="Trebuchet MS" panose="020B0603020202020204" pitchFamily="34" charset="0"/>
              </a:rPr>
            </a:br>
            <a:r>
              <a:rPr lang="en-CA" sz="1600" i="1" dirty="0">
                <a:latin typeface="Trebuchet MS" panose="020B0603020202020204" pitchFamily="34" charset="0"/>
              </a:rPr>
              <a:t>project management </a:t>
            </a:r>
            <a:br>
              <a:rPr lang="en-CA" sz="1600" i="1" dirty="0">
                <a:latin typeface="Trebuchet MS" panose="020B0603020202020204" pitchFamily="34" charset="0"/>
              </a:rPr>
            </a:br>
            <a:r>
              <a:rPr lang="en-CA" sz="1600" i="1" dirty="0">
                <a:latin typeface="Trebuchet MS" panose="020B0603020202020204" pitchFamily="34" charset="0"/>
              </a:rPr>
              <a:t>compared to the general population…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D0C00A-697F-458B-BE58-50B7A23B79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2021" y="2458559"/>
            <a:ext cx="6219825" cy="429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5369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A0048-1D6F-4AE8-A33A-51AEAF46E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467" y="457373"/>
            <a:ext cx="10949065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Personality: Jungian personality theory/ </a:t>
            </a:r>
            <a:r>
              <a:rPr lang="en-CA" sz="3600" dirty="0" err="1">
                <a:solidFill>
                  <a:srgbClr val="C00000"/>
                </a:solidFill>
                <a:latin typeface="Trebuchet MS" panose="020B0603020202020204" pitchFamily="34" charset="0"/>
              </a:rPr>
              <a:t>mtbi</a:t>
            </a:r>
            <a:endParaRPr lang="en-CA" dirty="0">
              <a:solidFill>
                <a:srgbClr val="C00000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328CD-155E-436C-87D9-C4239FEBBE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5904" y="1454046"/>
            <a:ext cx="11926095" cy="5300287"/>
          </a:xfrm>
          <a:solidFill>
            <a:schemeClr val="tx1"/>
          </a:solidFill>
        </p:spPr>
        <p:txBody>
          <a:bodyPr/>
          <a:lstStyle/>
          <a:p>
            <a:endParaRPr lang="en-CA" sz="1200" dirty="0">
              <a:latin typeface="Trebuchet MS" panose="020B0603020202020204" pitchFamily="34" charset="0"/>
            </a:endParaRPr>
          </a:p>
          <a:p>
            <a:pPr marL="1074420" lvl="1" indent="-457200"/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E</a:t>
            </a:r>
            <a:r>
              <a:rPr lang="en-CA" dirty="0">
                <a:latin typeface="Trebuchet MS" panose="020B0603020202020204" pitchFamily="34" charset="0"/>
              </a:rPr>
              <a:t>xtraversion versus </a:t>
            </a: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I</a:t>
            </a:r>
            <a:r>
              <a:rPr lang="en-CA" dirty="0">
                <a:latin typeface="Trebuchet MS" panose="020B0603020202020204" pitchFamily="34" charset="0"/>
              </a:rPr>
              <a:t>ntroversion</a:t>
            </a:r>
          </a:p>
          <a:p>
            <a:pPr marL="1074420" lvl="1" indent="-457200"/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S</a:t>
            </a:r>
            <a:r>
              <a:rPr lang="en-CA" dirty="0">
                <a:latin typeface="Trebuchet MS" panose="020B0603020202020204" pitchFamily="34" charset="0"/>
              </a:rPr>
              <a:t>ensing versus </a:t>
            </a:r>
            <a:r>
              <a:rPr lang="en-CA" dirty="0" err="1">
                <a:latin typeface="Trebuchet MS" panose="020B0603020202020204" pitchFamily="34" charset="0"/>
              </a:rPr>
              <a:t>i</a:t>
            </a:r>
            <a:r>
              <a:rPr lang="en-CA" b="1" dirty="0" err="1">
                <a:solidFill>
                  <a:srgbClr val="C00000"/>
                </a:solidFill>
                <a:latin typeface="Trebuchet MS" panose="020B0603020202020204" pitchFamily="34" charset="0"/>
              </a:rPr>
              <a:t>N</a:t>
            </a:r>
            <a:r>
              <a:rPr lang="en-CA" dirty="0" err="1">
                <a:latin typeface="Trebuchet MS" panose="020B0603020202020204" pitchFamily="34" charset="0"/>
              </a:rPr>
              <a:t>tuition</a:t>
            </a:r>
            <a:endParaRPr lang="en-CA" dirty="0">
              <a:latin typeface="Trebuchet MS" panose="020B0603020202020204" pitchFamily="34" charset="0"/>
            </a:endParaRPr>
          </a:p>
          <a:p>
            <a:pPr marL="1074420" lvl="1" indent="-457200"/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T</a:t>
            </a:r>
            <a:r>
              <a:rPr lang="en-CA" dirty="0">
                <a:latin typeface="Trebuchet MS" panose="020B0603020202020204" pitchFamily="34" charset="0"/>
              </a:rPr>
              <a:t>hinking versus </a:t>
            </a: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F</a:t>
            </a:r>
            <a:r>
              <a:rPr lang="en-CA" dirty="0">
                <a:latin typeface="Trebuchet MS" panose="020B0603020202020204" pitchFamily="34" charset="0"/>
              </a:rPr>
              <a:t>eeling</a:t>
            </a:r>
          </a:p>
          <a:p>
            <a:pPr marL="1074420" lvl="1" indent="-457200"/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J</a:t>
            </a:r>
            <a:r>
              <a:rPr lang="en-CA" dirty="0">
                <a:latin typeface="Trebuchet MS" panose="020B0603020202020204" pitchFamily="34" charset="0"/>
              </a:rPr>
              <a:t>udging versus </a:t>
            </a: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P</a:t>
            </a:r>
            <a:r>
              <a:rPr lang="en-CA" dirty="0">
                <a:latin typeface="Trebuchet MS" panose="020B0603020202020204" pitchFamily="34" charset="0"/>
              </a:rPr>
              <a:t>erception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D0C00A-697F-458B-BE58-50B7A23B7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2174" y="2458558"/>
            <a:ext cx="6219825" cy="42957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946A136-3400-4232-894D-31671DAC8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467" y="3809676"/>
            <a:ext cx="4900381" cy="294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7448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A0048-1D6F-4AE8-A33A-51AEAF46E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467" y="457373"/>
            <a:ext cx="10949065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Personality: Jungian personality theory/ </a:t>
            </a:r>
            <a:r>
              <a:rPr lang="en-CA" sz="3600" dirty="0" err="1">
                <a:solidFill>
                  <a:srgbClr val="C00000"/>
                </a:solidFill>
                <a:latin typeface="Trebuchet MS" panose="020B0603020202020204" pitchFamily="34" charset="0"/>
              </a:rPr>
              <a:t>mtbi</a:t>
            </a:r>
            <a:endParaRPr lang="en-CA" dirty="0">
              <a:solidFill>
                <a:srgbClr val="C00000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328CD-155E-436C-87D9-C4239FEBBE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2951" y="1454046"/>
            <a:ext cx="11926095" cy="5300287"/>
          </a:xfrm>
          <a:solidFill>
            <a:schemeClr val="tx1"/>
          </a:solidFill>
        </p:spPr>
        <p:txBody>
          <a:bodyPr/>
          <a:lstStyle/>
          <a:p>
            <a:pPr marL="179388" lvl="1" indent="0">
              <a:buNone/>
            </a:pPr>
            <a:r>
              <a:rPr lang="en-CA" sz="2000" b="1" dirty="0">
                <a:solidFill>
                  <a:srgbClr val="C00000"/>
                </a:solidFill>
                <a:latin typeface="Trebuchet MS" panose="020B0603020202020204" pitchFamily="34" charset="0"/>
              </a:rPr>
              <a:t>E</a:t>
            </a:r>
            <a:r>
              <a:rPr lang="en-CA" sz="2000" dirty="0">
                <a:latin typeface="Trebuchet MS" panose="020B0603020202020204" pitchFamily="34" charset="0"/>
              </a:rPr>
              <a:t>xtraversion vs </a:t>
            </a:r>
            <a:r>
              <a:rPr lang="en-CA" sz="2000" b="1" dirty="0">
                <a:solidFill>
                  <a:srgbClr val="C00000"/>
                </a:solidFill>
                <a:latin typeface="Trebuchet MS" panose="020B0603020202020204" pitchFamily="34" charset="0"/>
              </a:rPr>
              <a:t>I</a:t>
            </a:r>
            <a:r>
              <a:rPr lang="en-CA" sz="2000" dirty="0">
                <a:latin typeface="Trebuchet MS" panose="020B0603020202020204" pitchFamily="34" charset="0"/>
              </a:rPr>
              <a:t>ntroversion  -  </a:t>
            </a:r>
            <a:r>
              <a:rPr lang="en-CA" sz="2000" b="1" dirty="0">
                <a:solidFill>
                  <a:srgbClr val="C00000"/>
                </a:solidFill>
                <a:latin typeface="Trebuchet MS" panose="020B0603020202020204" pitchFamily="34" charset="0"/>
              </a:rPr>
              <a:t>S</a:t>
            </a:r>
            <a:r>
              <a:rPr lang="en-CA" sz="2000" dirty="0">
                <a:latin typeface="Trebuchet MS" panose="020B0603020202020204" pitchFamily="34" charset="0"/>
              </a:rPr>
              <a:t>ensing vs </a:t>
            </a:r>
            <a:r>
              <a:rPr lang="en-CA" sz="2000" dirty="0" err="1">
                <a:latin typeface="Trebuchet MS" panose="020B0603020202020204" pitchFamily="34" charset="0"/>
              </a:rPr>
              <a:t>i</a:t>
            </a:r>
            <a:r>
              <a:rPr lang="en-CA" sz="2000" b="1" dirty="0" err="1">
                <a:solidFill>
                  <a:srgbClr val="C00000"/>
                </a:solidFill>
                <a:latin typeface="Trebuchet MS" panose="020B0603020202020204" pitchFamily="34" charset="0"/>
              </a:rPr>
              <a:t>N</a:t>
            </a:r>
            <a:r>
              <a:rPr lang="en-CA" sz="2000" dirty="0" err="1">
                <a:latin typeface="Trebuchet MS" panose="020B0603020202020204" pitchFamily="34" charset="0"/>
              </a:rPr>
              <a:t>tuition</a:t>
            </a:r>
            <a:r>
              <a:rPr lang="en-CA" sz="2000" dirty="0">
                <a:latin typeface="Trebuchet MS" panose="020B0603020202020204" pitchFamily="34" charset="0"/>
              </a:rPr>
              <a:t>  - </a:t>
            </a:r>
            <a:r>
              <a:rPr lang="en-CA" sz="2000" b="1" dirty="0">
                <a:solidFill>
                  <a:srgbClr val="C00000"/>
                </a:solidFill>
                <a:latin typeface="Trebuchet MS" panose="020B0603020202020204" pitchFamily="34" charset="0"/>
              </a:rPr>
              <a:t>T</a:t>
            </a:r>
            <a:r>
              <a:rPr lang="en-CA" sz="2000" dirty="0">
                <a:latin typeface="Trebuchet MS" panose="020B0603020202020204" pitchFamily="34" charset="0"/>
              </a:rPr>
              <a:t>hinking vs </a:t>
            </a:r>
            <a:r>
              <a:rPr lang="en-CA" sz="2000" b="1" dirty="0">
                <a:solidFill>
                  <a:srgbClr val="C00000"/>
                </a:solidFill>
                <a:latin typeface="Trebuchet MS" panose="020B0603020202020204" pitchFamily="34" charset="0"/>
              </a:rPr>
              <a:t>F</a:t>
            </a:r>
            <a:r>
              <a:rPr lang="en-CA" sz="2000" dirty="0">
                <a:latin typeface="Trebuchet MS" panose="020B0603020202020204" pitchFamily="34" charset="0"/>
              </a:rPr>
              <a:t>eeling  - </a:t>
            </a:r>
            <a:r>
              <a:rPr lang="en-CA" sz="2000" b="1" dirty="0">
                <a:solidFill>
                  <a:srgbClr val="C00000"/>
                </a:solidFill>
                <a:latin typeface="Trebuchet MS" panose="020B0603020202020204" pitchFamily="34" charset="0"/>
              </a:rPr>
              <a:t>J</a:t>
            </a:r>
            <a:r>
              <a:rPr lang="en-CA" sz="2000" dirty="0">
                <a:latin typeface="Trebuchet MS" panose="020B0603020202020204" pitchFamily="34" charset="0"/>
              </a:rPr>
              <a:t>udging vs </a:t>
            </a:r>
            <a:r>
              <a:rPr lang="en-CA" sz="2000" b="1" dirty="0">
                <a:solidFill>
                  <a:srgbClr val="C00000"/>
                </a:solidFill>
                <a:latin typeface="Trebuchet MS" panose="020B0603020202020204" pitchFamily="34" charset="0"/>
              </a:rPr>
              <a:t>P</a:t>
            </a:r>
            <a:r>
              <a:rPr lang="en-CA" sz="2000" dirty="0">
                <a:latin typeface="Trebuchet MS" panose="020B0603020202020204" pitchFamily="34" charset="0"/>
              </a:rPr>
              <a:t>erception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D0C00A-697F-458B-BE58-50B7A23B7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8064" y="2082764"/>
            <a:ext cx="6763936" cy="46715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C31449-3EC0-4373-AF86-40E1F54180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596" y="2082764"/>
            <a:ext cx="2029912" cy="4317864"/>
          </a:xfrm>
          <a:prstGeom prst="rect">
            <a:avLst/>
          </a:prstGeom>
        </p:spPr>
      </p:pic>
      <p:sp>
        <p:nvSpPr>
          <p:cNvPr id="11" name="Right Brace 10">
            <a:extLst>
              <a:ext uri="{FF2B5EF4-FFF2-40B4-BE49-F238E27FC236}">
                <a16:creationId xmlns:a16="http://schemas.microsoft.com/office/drawing/2014/main" id="{50FD36F3-1A71-4017-932E-ECF6648108EE}"/>
              </a:ext>
            </a:extLst>
          </p:cNvPr>
          <p:cNvSpPr/>
          <p:nvPr/>
        </p:nvSpPr>
        <p:spPr>
          <a:xfrm>
            <a:off x="2803163" y="2127734"/>
            <a:ext cx="764498" cy="415314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26EC76-AC7E-4924-979A-A89C71880DE4}"/>
              </a:ext>
            </a:extLst>
          </p:cNvPr>
          <p:cNvSpPr txBox="1"/>
          <p:nvPr/>
        </p:nvSpPr>
        <p:spPr>
          <a:xfrm>
            <a:off x="3590316" y="3327143"/>
            <a:ext cx="12891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Results from MGMT 6064 students who took this course in the past</a:t>
            </a:r>
          </a:p>
        </p:txBody>
      </p:sp>
    </p:spTree>
    <p:extLst>
      <p:ext uri="{BB962C8B-B14F-4D97-AF65-F5344CB8AC3E}">
        <p14:creationId xmlns:p14="http://schemas.microsoft.com/office/powerpoint/2010/main" val="29096007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A0048-1D6F-4AE8-A33A-51AEAF46E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1953" y="332603"/>
            <a:ext cx="9980047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Personality: the dark triad</a:t>
            </a:r>
            <a:endParaRPr lang="en-CA" dirty="0">
              <a:solidFill>
                <a:srgbClr val="C00000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328CD-155E-436C-87D9-C4239FEBBE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5989" y="1360700"/>
            <a:ext cx="11135637" cy="483424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The combination of three socially malevolent characteristics and behaviours:</a:t>
            </a:r>
          </a:p>
          <a:p>
            <a:pPr marL="1074420" lvl="1" indent="-457200"/>
            <a:r>
              <a:rPr lang="en-CA" b="1" dirty="0">
                <a:latin typeface="Trebuchet MS" panose="020B0603020202020204" pitchFamily="34" charset="0"/>
              </a:rPr>
              <a:t>Machiavellianism:</a:t>
            </a:r>
            <a:r>
              <a:rPr lang="en-CA" dirty="0">
                <a:latin typeface="Trebuchet MS" panose="020B0603020202020204" pitchFamily="34" charset="0"/>
              </a:rPr>
              <a:t> manipulative, cunning, low concern for others</a:t>
            </a:r>
            <a:endParaRPr lang="en-CA" b="1" dirty="0">
              <a:latin typeface="Trebuchet MS" panose="020B0603020202020204" pitchFamily="34" charset="0"/>
            </a:endParaRPr>
          </a:p>
          <a:p>
            <a:pPr marL="1074420" lvl="1" indent="-457200"/>
            <a:r>
              <a:rPr lang="en-CA" b="1" dirty="0">
                <a:latin typeface="Trebuchet MS" panose="020B0603020202020204" pitchFamily="34" charset="0"/>
              </a:rPr>
              <a:t>Narcissism:</a:t>
            </a:r>
            <a:r>
              <a:rPr lang="en-CA" dirty="0">
                <a:latin typeface="Trebuchet MS" panose="020B0603020202020204" pitchFamily="34" charset="0"/>
              </a:rPr>
              <a:t> entitled, selfish, arrogant, need for admiration, desire for power</a:t>
            </a:r>
            <a:endParaRPr lang="en-CA" b="1" dirty="0">
              <a:latin typeface="Trebuchet MS" panose="020B0603020202020204" pitchFamily="34" charset="0"/>
            </a:endParaRPr>
          </a:p>
          <a:p>
            <a:pPr marL="1074420" lvl="1" indent="-457200"/>
            <a:r>
              <a:rPr lang="en-CA" b="1" dirty="0">
                <a:latin typeface="Trebuchet MS" panose="020B0603020202020204" pitchFamily="34" charset="0"/>
              </a:rPr>
              <a:t>Psychopathy:</a:t>
            </a:r>
            <a:r>
              <a:rPr lang="en-CA" dirty="0">
                <a:latin typeface="Trebuchet MS" panose="020B0603020202020204" pitchFamily="34" charset="0"/>
              </a:rPr>
              <a:t> low empathy for others, lack of remorse, skilled impression manager</a:t>
            </a:r>
          </a:p>
          <a:p>
            <a:endParaRPr lang="en-CA" dirty="0">
              <a:latin typeface="Trebuchet MS" panose="020B06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DFA885-B713-480F-8331-0B1237BDBA9B}"/>
              </a:ext>
            </a:extLst>
          </p:cNvPr>
          <p:cNvSpPr txBox="1"/>
          <p:nvPr/>
        </p:nvSpPr>
        <p:spPr>
          <a:xfrm>
            <a:off x="91206" y="5962920"/>
            <a:ext cx="4393112" cy="83099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A" sz="1600" i="1" dirty="0">
                <a:solidFill>
                  <a:schemeClr val="bg1"/>
                </a:solidFill>
              </a:rPr>
              <a:t>Dark triad personalities are often found in leadership and management, particularly in business and politics…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A8C28D-FE88-4ED3-A6E3-DC7A117AE5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0491" y="4542471"/>
            <a:ext cx="3165918" cy="2205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162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F1CE0F0-527A-4B91-B651-4AB2453A8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8907" y="3641557"/>
            <a:ext cx="3556029" cy="308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95A288-CC6A-4F13-9A72-92F17AC7C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515" y="561195"/>
            <a:ext cx="5722969" cy="638747"/>
          </a:xfrm>
        </p:spPr>
        <p:txBody>
          <a:bodyPr/>
          <a:lstStyle/>
          <a:p>
            <a:r>
              <a:rPr lang="en-PH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What is leadership?</a:t>
            </a:r>
            <a:endParaRPr lang="en-CA" sz="3600" dirty="0">
              <a:solidFill>
                <a:srgbClr val="C00000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868B9B-8ED3-456F-8E89-606FA0A776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7484" y="1346840"/>
            <a:ext cx="11597452" cy="2011349"/>
          </a:xfrm>
        </p:spPr>
        <p:txBody>
          <a:bodyPr/>
          <a:lstStyle/>
          <a:p>
            <a:r>
              <a:rPr lang="en-PH" sz="3200" dirty="0">
                <a:latin typeface="Trebuchet MS" panose="020B0603020202020204" pitchFamily="34" charset="0"/>
              </a:rPr>
              <a:t>“the ability to establish vision and direction, to influence and align others towards a common purpose, and to empower and inspire people to achieve success” </a:t>
            </a:r>
            <a:r>
              <a:rPr lang="en-PH" sz="1000" i="1" dirty="0">
                <a:latin typeface="Trebuchet MS" panose="020B0603020202020204" pitchFamily="34" charset="0"/>
              </a:rPr>
              <a:t>(Association for Project Management) </a:t>
            </a:r>
          </a:p>
          <a:p>
            <a:endParaRPr lang="en-PH" sz="32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44A1AFC-3565-4D63-84FF-4A59A1AD179B}"/>
              </a:ext>
            </a:extLst>
          </p:cNvPr>
          <p:cNvSpPr txBox="1">
            <a:spLocks/>
          </p:cNvSpPr>
          <p:nvPr/>
        </p:nvSpPr>
        <p:spPr bwMode="auto">
          <a:xfrm>
            <a:off x="2038119" y="3204406"/>
            <a:ext cx="7579605" cy="6387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 defTabSz="82296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kern="1200" cap="all">
                <a:solidFill>
                  <a:srgbClr val="E2231A"/>
                </a:solidFill>
                <a:latin typeface="+mj-lt"/>
                <a:ea typeface="+mj-ea"/>
                <a:cs typeface="+mj-cs"/>
              </a:defRPr>
            </a:lvl1pPr>
            <a:lvl2pPr algn="l" defTabSz="82296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2pPr>
            <a:lvl3pPr algn="l" defTabSz="82296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3pPr>
            <a:lvl4pPr algn="l" defTabSz="82296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4pPr>
            <a:lvl5pPr algn="l" defTabSz="82296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5pPr>
            <a:lvl6pPr marL="548640" algn="l" defTabSz="82296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6pPr>
            <a:lvl7pPr marL="1097280" algn="l" defTabSz="82296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7pPr>
            <a:lvl8pPr marL="1645920" algn="l" defTabSz="82296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8pPr>
            <a:lvl9pPr marL="2194560" algn="l" defTabSz="82296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9pPr>
          </a:lstStyle>
          <a:p>
            <a:r>
              <a:rPr lang="en-PH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What is project management?</a:t>
            </a:r>
            <a:endParaRPr lang="en-CA" sz="3600" dirty="0">
              <a:solidFill>
                <a:srgbClr val="C00000"/>
              </a:solidFill>
              <a:latin typeface="Trebuchet MS" panose="020B0603020202020204" pitchFamily="34" charset="0"/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4716B870-C3B5-4354-95E1-FE8D394A64E6}"/>
              </a:ext>
            </a:extLst>
          </p:cNvPr>
          <p:cNvSpPr txBox="1">
            <a:spLocks/>
          </p:cNvSpPr>
          <p:nvPr/>
        </p:nvSpPr>
        <p:spPr bwMode="auto">
          <a:xfrm>
            <a:off x="440491" y="3931288"/>
            <a:ext cx="9144181" cy="20113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17220" indent="-205740" algn="l" defTabSz="822960" rtl="0" eaLnBrk="0" fontAlgn="base" hangingPunct="0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028700" indent="-205740" algn="l" defTabSz="822960" rtl="0" eaLnBrk="0" fontAlgn="base" hangingPunct="0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440180" indent="-205740" algn="l" defTabSz="822960" rtl="0" eaLnBrk="0" fontAlgn="base" hangingPunct="0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51660" indent="-205740" algn="l" defTabSz="822960" rtl="0" eaLnBrk="0" fontAlgn="base" hangingPunct="0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6314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7462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8610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9758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PH" sz="3200" dirty="0">
                <a:latin typeface="Trebuchet MS" panose="020B0603020202020204" pitchFamily="34" charset="0"/>
              </a:rPr>
              <a:t>“</a:t>
            </a:r>
            <a:r>
              <a:rPr lang="en-US" sz="3200" dirty="0">
                <a:latin typeface="Trebuchet MS" panose="020B0603020202020204" pitchFamily="34" charset="0"/>
              </a:rPr>
              <a:t>the application of knowledge, skills, tools, and </a:t>
            </a:r>
            <a:br>
              <a:rPr lang="en-US" sz="3200" dirty="0">
                <a:latin typeface="Trebuchet MS" panose="020B0603020202020204" pitchFamily="34" charset="0"/>
              </a:rPr>
            </a:br>
            <a:r>
              <a:rPr lang="en-US" sz="3200" dirty="0">
                <a:latin typeface="Trebuchet MS" panose="020B0603020202020204" pitchFamily="34" charset="0"/>
              </a:rPr>
              <a:t>techniques to project activities to meet the </a:t>
            </a:r>
            <a:br>
              <a:rPr lang="en-US" sz="3200" dirty="0">
                <a:latin typeface="Trebuchet MS" panose="020B0603020202020204" pitchFamily="34" charset="0"/>
              </a:rPr>
            </a:br>
            <a:r>
              <a:rPr lang="en-US" sz="3200" dirty="0">
                <a:latin typeface="Trebuchet MS" panose="020B0603020202020204" pitchFamily="34" charset="0"/>
              </a:rPr>
              <a:t>project requirements</a:t>
            </a:r>
            <a:r>
              <a:rPr lang="en-PH" sz="3200" dirty="0">
                <a:latin typeface="Trebuchet MS" panose="020B0603020202020204" pitchFamily="34" charset="0"/>
              </a:rPr>
              <a:t>” </a:t>
            </a:r>
            <a:r>
              <a:rPr lang="en-PH" sz="1000" i="1" dirty="0">
                <a:latin typeface="Trebuchet MS" panose="020B0603020202020204" pitchFamily="34" charset="0"/>
              </a:rPr>
              <a:t>(PMI) </a:t>
            </a:r>
          </a:p>
          <a:p>
            <a:endParaRPr lang="en-PH" sz="32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88602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64CD2-A9A7-4D8F-8DEE-89A6F2C41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326" y="923335"/>
            <a:ext cx="3801406" cy="2011331"/>
          </a:xfrm>
        </p:spPr>
        <p:txBody>
          <a:bodyPr/>
          <a:lstStyle/>
          <a:p>
            <a:r>
              <a:rPr lang="en-CA" sz="3600" dirty="0">
                <a:latin typeface="Trebuchet MS" panose="020B0603020202020204" pitchFamily="34" charset="0"/>
              </a:rPr>
              <a:t>Comparing Management and Leadership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5324" y="48986"/>
            <a:ext cx="6858000" cy="680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444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5B84B-FA6B-49CD-9292-C35A870CF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5209" y="191281"/>
            <a:ext cx="8508031" cy="797859"/>
          </a:xfrm>
        </p:spPr>
        <p:txBody>
          <a:bodyPr/>
          <a:lstStyle/>
          <a:p>
            <a:r>
              <a:rPr lang="en-CA" sz="3600" dirty="0">
                <a:latin typeface="Trebuchet MS" panose="020B0603020202020204" pitchFamily="34" charset="0"/>
              </a:rPr>
              <a:t>leadership vs management (PMBOK)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DA4493-BA23-4786-905F-55B69659A0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618" y="1115752"/>
            <a:ext cx="11403770" cy="5677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657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353" y="440590"/>
            <a:ext cx="7074613" cy="62622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264CD2-A9A7-4D8F-8DEE-89A6F2C41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1255" y="697400"/>
            <a:ext cx="5423338" cy="797859"/>
          </a:xfrm>
        </p:spPr>
        <p:txBody>
          <a:bodyPr/>
          <a:lstStyle/>
          <a:p>
            <a:r>
              <a:rPr lang="en-CA" sz="3600" dirty="0">
                <a:latin typeface="Trebuchet MS" panose="020B0603020202020204" pitchFamily="34" charset="0"/>
              </a:rPr>
              <a:t>talent Triangle (PMI)</a:t>
            </a:r>
          </a:p>
        </p:txBody>
      </p:sp>
    </p:spTree>
    <p:extLst>
      <p:ext uri="{BB962C8B-B14F-4D97-AF65-F5344CB8AC3E}">
        <p14:creationId xmlns:p14="http://schemas.microsoft.com/office/powerpoint/2010/main" val="1486393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411" y="0"/>
            <a:ext cx="10755807" cy="67476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F2B1D9-9A8C-4365-052C-D861FAC72292}"/>
              </a:ext>
            </a:extLst>
          </p:cNvPr>
          <p:cNvSpPr txBox="1"/>
          <p:nvPr/>
        </p:nvSpPr>
        <p:spPr>
          <a:xfrm>
            <a:off x="599492" y="4682786"/>
            <a:ext cx="1652389" cy="19227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A" sz="1200" i="1" dirty="0">
                <a:solidFill>
                  <a:schemeClr val="bg1"/>
                </a:solidFill>
              </a:rPr>
              <a:t>NOTE! You are not required to memorize these details for the mid-term exam,</a:t>
            </a:r>
            <a:br>
              <a:rPr lang="en-CA" sz="1200" i="1" dirty="0">
                <a:solidFill>
                  <a:schemeClr val="bg1"/>
                </a:solidFill>
              </a:rPr>
            </a:br>
            <a:r>
              <a:rPr lang="en-CA" sz="1200" i="1" dirty="0">
                <a:solidFill>
                  <a:schemeClr val="bg1"/>
                </a:solidFill>
              </a:rPr>
              <a:t> but you may be asked to identify the sides of the talent triangle and general characteristics of each side.)</a:t>
            </a:r>
          </a:p>
        </p:txBody>
      </p:sp>
    </p:spTree>
    <p:extLst>
      <p:ext uri="{BB962C8B-B14F-4D97-AF65-F5344CB8AC3E}">
        <p14:creationId xmlns:p14="http://schemas.microsoft.com/office/powerpoint/2010/main" val="1669361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86FB5-CA08-4856-B98F-0898A0C4D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2054" y="0"/>
            <a:ext cx="4842770" cy="1066201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Leadership Powers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0714D-6275-4605-9BDA-17E65EA2C2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8806" y="2698239"/>
            <a:ext cx="5922480" cy="4074696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Legitimate power may be called ‘</a:t>
            </a: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hard power</a:t>
            </a:r>
            <a:r>
              <a:rPr lang="en-CA" dirty="0">
                <a:latin typeface="Trebuchet MS" panose="020B0603020202020204" pitchFamily="34" charset="0"/>
              </a:rPr>
              <a:t>’, while the other sources of power are called ‘</a:t>
            </a: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soft power</a:t>
            </a:r>
            <a:r>
              <a:rPr lang="en-CA" dirty="0">
                <a:latin typeface="Trebuchet MS" panose="020B0603020202020204" pitchFamily="34" charset="0"/>
              </a:rPr>
              <a:t>’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  <a:p>
            <a:r>
              <a:rPr lang="en-CA" dirty="0">
                <a:latin typeface="Trebuchet MS" panose="020B0603020202020204" pitchFamily="34" charset="0"/>
              </a:rPr>
              <a:t>		</a:t>
            </a:r>
            <a:r>
              <a:rPr lang="en-CA" dirty="0">
                <a:latin typeface="Trebuchet MS" panose="020B0603020202020204" pitchFamily="34" charset="0"/>
                <a:hlinkClick r:id="rId2"/>
              </a:rPr>
              <a:t>Video</a:t>
            </a:r>
            <a:endParaRPr lang="en-PH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919326E-9815-4F7B-A600-40B6F03152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80175964"/>
              </p:ext>
            </p:extLst>
          </p:nvPr>
        </p:nvGraphicFramePr>
        <p:xfrm>
          <a:off x="52588" y="437825"/>
          <a:ext cx="5982947" cy="63671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C0E84D4B-564D-439D-96D9-CDE0AFB22783}"/>
              </a:ext>
            </a:extLst>
          </p:cNvPr>
          <p:cNvSpPr/>
          <p:nvPr/>
        </p:nvSpPr>
        <p:spPr>
          <a:xfrm>
            <a:off x="6168806" y="1189722"/>
            <a:ext cx="592248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PH" sz="2800" b="1" i="1" dirty="0">
                <a:solidFill>
                  <a:schemeClr val="bg1"/>
                </a:solidFill>
                <a:latin typeface="Trebuchet MS" panose="020B0603020202020204" pitchFamily="34" charset="0"/>
              </a:rPr>
              <a:t>How is a leader able to influence others to ‘get things done’? </a:t>
            </a:r>
            <a:br>
              <a:rPr lang="en-PH" sz="2800" b="1" i="1" dirty="0">
                <a:solidFill>
                  <a:schemeClr val="bg1"/>
                </a:solidFill>
                <a:latin typeface="Trebuchet MS" panose="020B0603020202020204" pitchFamily="34" charset="0"/>
              </a:rPr>
            </a:br>
            <a:r>
              <a:rPr lang="en-PH" sz="2800" b="1" i="1" dirty="0">
                <a:solidFill>
                  <a:schemeClr val="bg1"/>
                </a:solidFill>
                <a:latin typeface="Trebuchet MS" panose="020B0603020202020204" pitchFamily="34" charset="0"/>
              </a:rPr>
              <a:t>By exerting power over others…</a:t>
            </a:r>
          </a:p>
        </p:txBody>
      </p:sp>
    </p:spTree>
    <p:extLst>
      <p:ext uri="{BB962C8B-B14F-4D97-AF65-F5344CB8AC3E}">
        <p14:creationId xmlns:p14="http://schemas.microsoft.com/office/powerpoint/2010/main" val="3707580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0D54D-514E-4839-AE91-294A1F575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0392" y="389837"/>
            <a:ext cx="7406575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Legitimate &amp; Expert power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71890D-641F-47BD-91C7-28F981B34D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9814" y="1536191"/>
            <a:ext cx="5152570" cy="379572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Legitimate Power: </a:t>
            </a:r>
            <a:r>
              <a:rPr lang="en-CA" dirty="0">
                <a:latin typeface="Trebuchet MS" panose="020B0603020202020204" pitchFamily="34" charset="0"/>
              </a:rPr>
              <a:t>derived from your formal position of authority or job title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Power rests in the ‘position’, not the ‘person’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Synonymous with </a:t>
            </a:r>
            <a:r>
              <a:rPr lang="en-CA" i="1" dirty="0">
                <a:latin typeface="Trebuchet MS" panose="020B0603020202020204" pitchFamily="34" charset="0"/>
              </a:rPr>
              <a:t>authority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F393E6-2469-4299-BA47-4238ED3CB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886" y="5113422"/>
            <a:ext cx="4240591" cy="1581766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9ED27F3-3669-4BAA-8C24-45006C830B2C}"/>
              </a:ext>
            </a:extLst>
          </p:cNvPr>
          <p:cNvSpPr txBox="1">
            <a:spLocks/>
          </p:cNvSpPr>
          <p:nvPr/>
        </p:nvSpPr>
        <p:spPr bwMode="auto">
          <a:xfrm>
            <a:off x="6096000" y="1536191"/>
            <a:ext cx="5152571" cy="4487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17220" indent="-205740" algn="l" defTabSz="822960" rtl="0" eaLnBrk="0" fontAlgn="base" hangingPunct="0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028700" indent="-205740" algn="l" defTabSz="822960" rtl="0" eaLnBrk="0" fontAlgn="base" hangingPunct="0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440180" indent="-205740" algn="l" defTabSz="822960" rtl="0" eaLnBrk="0" fontAlgn="base" hangingPunct="0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51660" indent="-205740" algn="l" defTabSz="822960" rtl="0" eaLnBrk="0" fontAlgn="base" hangingPunct="0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6314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7462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8610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9758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Expert Power: </a:t>
            </a:r>
            <a:r>
              <a:rPr lang="en-CA" dirty="0">
                <a:latin typeface="Trebuchet MS" panose="020B0603020202020204" pitchFamily="34" charset="0"/>
              </a:rPr>
              <a:t>ability to generate trust and influence others based on particular skills, knowledge, and expertise</a:t>
            </a:r>
            <a:endParaRPr lang="en-CA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A201264-B0E1-459A-8831-84431ACD6A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7759" y="4185564"/>
            <a:ext cx="3280812" cy="227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570571"/>
      </p:ext>
    </p:extLst>
  </p:cSld>
  <p:clrMapOvr>
    <a:masterClrMapping/>
  </p:clrMapOvr>
</p:sld>
</file>

<file path=ppt/theme/theme1.xml><?xml version="1.0" encoding="utf-8"?>
<a:theme xmlns:a="http://schemas.openxmlformats.org/drawingml/2006/main" name="fanshawe2014ppt_16x10">
  <a:themeElements>
    <a:clrScheme name="Custom 1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C00000"/>
      </a:accent1>
      <a:accent2>
        <a:srgbClr val="FF0000"/>
      </a:accent2>
      <a:accent3>
        <a:srgbClr val="FF3300"/>
      </a:accent3>
      <a:accent4>
        <a:srgbClr val="CC3300"/>
      </a:accent4>
      <a:accent5>
        <a:srgbClr val="934B21"/>
      </a:accent5>
      <a:accent6>
        <a:srgbClr val="C69B7D"/>
      </a:accent6>
      <a:hlink>
        <a:srgbClr val="CC9900"/>
      </a:hlink>
      <a:folHlink>
        <a:srgbClr val="6600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nshawe_ppt_16x10.potx" id="{A35F1B66-D064-4252-83D2-E2C2EF4FFAA9}" vid="{2009612D-D17B-4F67-9BB4-47206A92A86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1428</TotalTime>
  <Words>1853</Words>
  <Application>Microsoft Office PowerPoint</Application>
  <PresentationFormat>Widescreen</PresentationFormat>
  <Paragraphs>217</Paragraphs>
  <Slides>23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Trebuchet MS</vt:lpstr>
      <vt:lpstr>fanshawe2014ppt_16x10</vt:lpstr>
      <vt:lpstr>MGMT-6064 PROJECT LEADERSHIP  AND MANAGEMENT </vt:lpstr>
      <vt:lpstr>Objectives</vt:lpstr>
      <vt:lpstr>What is leadership?</vt:lpstr>
      <vt:lpstr>Comparing Management and Leadership</vt:lpstr>
      <vt:lpstr>leadership vs management (PMBOK)</vt:lpstr>
      <vt:lpstr>talent Triangle (PMI)</vt:lpstr>
      <vt:lpstr>PowerPoint Presentation</vt:lpstr>
      <vt:lpstr>Leadership Powers</vt:lpstr>
      <vt:lpstr>Legitimate &amp; Expert power</vt:lpstr>
      <vt:lpstr>Information &amp; Referent power</vt:lpstr>
      <vt:lpstr>Reward &amp; coercive power</vt:lpstr>
      <vt:lpstr>Other sources of power (PMBOK)</vt:lpstr>
      <vt:lpstr>common power &amp; authority  problems in projects (Kerzner)</vt:lpstr>
      <vt:lpstr>What characteristics do “great leaders”  have in common?</vt:lpstr>
      <vt:lpstr>Leadership has been studied for a long time…</vt:lpstr>
      <vt:lpstr>Competency perspective of leadership</vt:lpstr>
      <vt:lpstr>PMBOK: qualities &amp; skills of a leader</vt:lpstr>
      <vt:lpstr>Personality and leadership</vt:lpstr>
      <vt:lpstr>Personality: Five-factor model</vt:lpstr>
      <vt:lpstr>Personality: Jungian personality theory/ mtbi</vt:lpstr>
      <vt:lpstr>Personality: Jungian personality theory/ mtbi</vt:lpstr>
      <vt:lpstr>Personality: Jungian personality theory/ mtbi</vt:lpstr>
      <vt:lpstr>Personality: the dark triad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 Newton</dc:creator>
  <cp:lastModifiedBy>Christine Newton</cp:lastModifiedBy>
  <cp:revision>155</cp:revision>
  <dcterms:created xsi:type="dcterms:W3CDTF">2018-09-06T22:09:34Z</dcterms:created>
  <dcterms:modified xsi:type="dcterms:W3CDTF">2023-08-17T02:34:04Z</dcterms:modified>
</cp:coreProperties>
</file>

<file path=docProps/thumbnail.jpeg>
</file>